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9" r:id="rId3"/>
    <p:sldId id="320" r:id="rId4"/>
    <p:sldId id="265" r:id="rId5"/>
    <p:sldId id="266" r:id="rId6"/>
    <p:sldId id="281" r:id="rId7"/>
    <p:sldId id="328" r:id="rId8"/>
    <p:sldId id="321" r:id="rId9"/>
    <p:sldId id="322" r:id="rId10"/>
    <p:sldId id="323" r:id="rId11"/>
    <p:sldId id="288" r:id="rId12"/>
    <p:sldId id="333" r:id="rId13"/>
    <p:sldId id="317" r:id="rId14"/>
    <p:sldId id="327" r:id="rId15"/>
    <p:sldId id="315" r:id="rId16"/>
    <p:sldId id="334" r:id="rId17"/>
    <p:sldId id="332" r:id="rId18"/>
    <p:sldId id="335" r:id="rId19"/>
    <p:sldId id="336" r:id="rId20"/>
    <p:sldId id="337" r:id="rId21"/>
    <p:sldId id="26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16B"/>
    <a:srgbClr val="ED5A38"/>
    <a:srgbClr val="E3DDD3"/>
    <a:srgbClr val="A97B50"/>
    <a:srgbClr val="D9D9D9"/>
    <a:srgbClr val="F7BDAF"/>
    <a:srgbClr val="ECF5F6"/>
    <a:srgbClr val="B6B8BA"/>
    <a:srgbClr val="F6921E"/>
    <a:srgbClr val="F39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87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109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er\Desktop\Where%20Franklin%20Grads%20Enroll-%20Updated%205.22.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551659361302442E-2"/>
          <c:w val="1"/>
          <c:h val="0.8641545417342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FAFSA Completion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0.56000000000000005</c:v>
                </c:pt>
                <c:pt idx="1">
                  <c:v>0.56000000000000005</c:v>
                </c:pt>
                <c:pt idx="2">
                  <c:v>0.59</c:v>
                </c:pt>
                <c:pt idx="3">
                  <c:v>0.69599999999999995</c:v>
                </c:pt>
                <c:pt idx="4">
                  <c:v>0.69099999999999995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E15-430E-A412-E78346D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63599680"/>
        <c:axId val="463604776"/>
      </c:barChart>
      <c:catAx>
        <c:axId val="4635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04776"/>
        <c:crosses val="autoZero"/>
        <c:auto val="1"/>
        <c:lblAlgn val="ctr"/>
        <c:lblOffset val="100"/>
        <c:noMultiLvlLbl val="0"/>
      </c:catAx>
      <c:valAx>
        <c:axId val="463604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6359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76601929840219"/>
          <c:y val="2.5410496115434219E-2"/>
          <c:w val="0.53717338728949549"/>
          <c:h val="0.877472633592304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5.8969816642890457E-2"/>
                  <c:y val="-0.107156638807030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46687880757391"/>
                      <c:h val="0.2536674802345068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3415478936226738"/>
                  <c:y val="-0.100179820817783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173268577039333E-2"/>
                  <c:y val="-5.6753755287931363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170130444250378"/>
                  <c:y val="0.184080561906957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Sheet1!$J$8:$J$13</c:f>
              <c:strCache>
                <c:ptCount val="6"/>
                <c:pt idx="0">
                  <c:v>Portland Community College</c:v>
                </c:pt>
                <c:pt idx="1">
                  <c:v>Portland State University</c:v>
                </c:pt>
                <c:pt idx="2">
                  <c:v>Oregon State University</c:v>
                </c:pt>
                <c:pt idx="3">
                  <c:v>University of Oregon</c:v>
                </c:pt>
                <c:pt idx="4">
                  <c:v>Warner Pacific University</c:v>
                </c:pt>
                <c:pt idx="5">
                  <c:v>Other</c:v>
                </c:pt>
              </c:strCache>
            </c:strRef>
          </c:cat>
          <c:val>
            <c:numRef>
              <c:f>Sheet1!$K$8:$K$13</c:f>
              <c:numCache>
                <c:formatCode>0%</c:formatCode>
                <c:ptCount val="6"/>
                <c:pt idx="0">
                  <c:v>0.41599999999999998</c:v>
                </c:pt>
                <c:pt idx="1">
                  <c:v>0.111</c:v>
                </c:pt>
                <c:pt idx="2">
                  <c:v>8.7999999999999995E-2</c:v>
                </c:pt>
                <c:pt idx="3">
                  <c:v>8.7999999999999995E-2</c:v>
                </c:pt>
                <c:pt idx="4">
                  <c:v>3.5000000000000003E-2</c:v>
                </c:pt>
                <c:pt idx="5">
                  <c:v>0.26100000000000001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675987476219588"/>
          <c:w val="0.99999999999999989"/>
          <c:h val="0.7648696067953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Grads</c:v>
                </c:pt>
              </c:strCache>
            </c:strRef>
          </c:tx>
          <c:spPr>
            <a:solidFill>
              <a:srgbClr val="F1B16B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Franklin High School</c:v>
                </c:pt>
                <c:pt idx="1">
                  <c:v>PPS</c:v>
                </c:pt>
                <c:pt idx="2">
                  <c:v>Multnomah County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0.755</c:v>
                </c:pt>
                <c:pt idx="1">
                  <c:v>0.78100000000000003</c:v>
                </c:pt>
                <c:pt idx="2">
                  <c:v>0.73399999999999999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Grads</c:v>
                </c:pt>
              </c:strCache>
            </c:strRef>
          </c:tx>
          <c:spPr>
            <a:solidFill>
              <a:srgbClr val="ED5A3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Franklin High School</c:v>
                </c:pt>
                <c:pt idx="1">
                  <c:v>PPS</c:v>
                </c:pt>
                <c:pt idx="2">
                  <c:v>Multnomah County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0.79500000000000004</c:v>
                </c:pt>
                <c:pt idx="1">
                  <c:v>0.80500000000000005</c:v>
                </c:pt>
                <c:pt idx="2">
                  <c:v>0.75900000000000001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600856"/>
        <c:axId val="463602032"/>
      </c:barChart>
      <c:catAx>
        <c:axId val="46360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02032"/>
        <c:crosses val="autoZero"/>
        <c:auto val="1"/>
        <c:lblAlgn val="ctr"/>
        <c:lblOffset val="100"/>
        <c:noMultiLvlLbl val="0"/>
      </c:catAx>
      <c:valAx>
        <c:axId val="463602032"/>
        <c:scaling>
          <c:orientation val="minMax"/>
          <c:min val="0.5500000000000000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46360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3.302273866231391E-4"/>
          <c:w val="0.3560944603118395"/>
          <c:h val="8.1958956920656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93538-1469-46C3-8F8B-013DDF682C40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E488-88C6-4E4C-93CA-878967BE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A7262-6A15-42C4-A4A6-3D40FE457DA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31E51-216D-4004-97C5-B5EC4004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9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7912" r="15607" b="4299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3712410"/>
            <a:ext cx="5945995" cy="267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12410"/>
            <a:ext cx="5945995" cy="205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l="2151" t="20739" r="30316" b="40983"/>
          <a:stretch/>
        </p:blipFill>
        <p:spPr>
          <a:xfrm>
            <a:off x="389614" y="4241043"/>
            <a:ext cx="3177180" cy="1136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/>
          <p:cNvSpPr>
            <a:spLocks noGrp="1"/>
          </p:cNvSpPr>
          <p:nvPr userDrawn="1">
            <p:ph type="title"/>
          </p:nvPr>
        </p:nvSpPr>
        <p:spPr>
          <a:xfrm>
            <a:off x="389614" y="4565127"/>
            <a:ext cx="5113719" cy="91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388938" y="5799930"/>
            <a:ext cx="5114925" cy="3381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5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064" y="1650999"/>
            <a:ext cx="4182004" cy="4699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7997" y="1650999"/>
            <a:ext cx="4182004" cy="4699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0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712410"/>
            <a:ext cx="5945995" cy="267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3712410"/>
            <a:ext cx="5945995" cy="205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2151" t="20739" r="30316" b="40983"/>
          <a:stretch/>
        </p:blipFill>
        <p:spPr>
          <a:xfrm>
            <a:off x="389614" y="4241043"/>
            <a:ext cx="3177180" cy="1136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389614" y="4565127"/>
            <a:ext cx="5113719" cy="91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8938" y="5799930"/>
            <a:ext cx="5114925" cy="338138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400"/>
            </a:lvl1pPr>
            <a:lvl2pPr marL="457200" indent="0">
              <a:spcAft>
                <a:spcPts val="1200"/>
              </a:spcAft>
              <a:buNone/>
              <a:defRPr sz="2000"/>
            </a:lvl2pPr>
            <a:lvl3pPr marL="914400" indent="0">
              <a:spcAft>
                <a:spcPts val="1200"/>
              </a:spcAft>
              <a:buNone/>
              <a:defRPr sz="1800"/>
            </a:lvl3pPr>
            <a:lvl4pPr marL="1371600" indent="0">
              <a:spcAft>
                <a:spcPts val="1200"/>
              </a:spcAft>
              <a:buNone/>
              <a:defRPr sz="1600"/>
            </a:lvl4pPr>
            <a:lvl5pPr marL="1828800" indent="0"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7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2410"/>
            <a:ext cx="5945995" cy="267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712410"/>
            <a:ext cx="5945995" cy="2058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2151" t="20739" r="30316" b="40983"/>
          <a:stretch/>
        </p:blipFill>
        <p:spPr>
          <a:xfrm>
            <a:off x="389614" y="4241043"/>
            <a:ext cx="3177180" cy="1136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9614" y="4565127"/>
            <a:ext cx="5113719" cy="91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8938" y="5799930"/>
            <a:ext cx="5114925" cy="338138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400"/>
            </a:lvl1pPr>
            <a:lvl2pPr marL="457200" indent="0">
              <a:spcAft>
                <a:spcPts val="1200"/>
              </a:spcAft>
              <a:buNone/>
              <a:defRPr sz="2000"/>
            </a:lvl2pPr>
            <a:lvl3pPr marL="914400" indent="0">
              <a:spcAft>
                <a:spcPts val="1200"/>
              </a:spcAft>
              <a:buNone/>
              <a:defRPr sz="1800"/>
            </a:lvl3pPr>
            <a:lvl4pPr marL="1371600" indent="0">
              <a:spcAft>
                <a:spcPts val="1200"/>
              </a:spcAft>
              <a:buNone/>
              <a:defRPr sz="1600"/>
            </a:lvl4pPr>
            <a:lvl5pPr marL="1828800" indent="0"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6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81000" y="1414463"/>
            <a:ext cx="8389938" cy="5070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2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81001" y="526117"/>
            <a:ext cx="8390020" cy="51567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81000" y="365126"/>
            <a:ext cx="8390021" cy="118655"/>
            <a:chOff x="381000" y="365126"/>
            <a:chExt cx="8390021" cy="150282"/>
          </a:xfrm>
        </p:grpSpPr>
        <p:sp>
          <p:nvSpPr>
            <p:cNvPr id="7" name="Rectangle 6"/>
            <p:cNvSpPr/>
            <p:nvPr userDrawn="1"/>
          </p:nvSpPr>
          <p:spPr>
            <a:xfrm>
              <a:off x="381000" y="365126"/>
              <a:ext cx="8390021" cy="75142"/>
            </a:xfrm>
            <a:prstGeom prst="rect">
              <a:avLst/>
            </a:prstGeom>
            <a:solidFill>
              <a:srgbClr val="9FCC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81000" y="440267"/>
              <a:ext cx="8390021" cy="75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381000" y="1414463"/>
            <a:ext cx="8389938" cy="5070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4774"/>
            <a:ext cx="4004510" cy="5070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490" y="1414774"/>
            <a:ext cx="4012530" cy="5070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1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4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58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r="238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3814011"/>
            <a:ext cx="4367463" cy="1744579"/>
            <a:chOff x="0" y="3814011"/>
            <a:chExt cx="4367463" cy="1744579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814011"/>
              <a:ext cx="4367463" cy="1744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3814011"/>
              <a:ext cx="4367463" cy="1511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3"/>
            <a:srcRect l="2151" t="20739" r="30316" b="40983"/>
            <a:stretch/>
          </p:blipFill>
          <p:spPr>
            <a:xfrm>
              <a:off x="389615" y="4222144"/>
              <a:ext cx="2333708" cy="8348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6" name="Title 5"/>
          <p:cNvSpPr>
            <a:spLocks noGrp="1"/>
          </p:cNvSpPr>
          <p:nvPr userDrawn="1">
            <p:ph type="title" hasCustomPrompt="1"/>
          </p:nvPr>
        </p:nvSpPr>
        <p:spPr>
          <a:xfrm>
            <a:off x="389614" y="4437062"/>
            <a:ext cx="3586037" cy="58603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 smtClean="0"/>
              <a:t>Stay Connected!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63184" y="5049536"/>
            <a:ext cx="2511916" cy="203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 sz="1100">
                <a:latin typeface="+mn-lt"/>
              </a:defRPr>
            </a:lvl2pPr>
            <a:lvl3pPr marL="914400" indent="0">
              <a:buNone/>
              <a:defRPr sz="105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  <a:lvl5pPr marL="1828800" indent="0">
              <a:buNone/>
              <a:defRPr sz="1000">
                <a:latin typeface="+mn-lt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allhandsraised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1" y="5034379"/>
            <a:ext cx="284661" cy="285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8" y="5034379"/>
            <a:ext cx="284661" cy="285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5034379"/>
            <a:ext cx="284661" cy="2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526117"/>
            <a:ext cx="7340600" cy="51567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4775"/>
            <a:ext cx="8390021" cy="505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81000" y="365126"/>
            <a:ext cx="8390021" cy="118655"/>
            <a:chOff x="381000" y="365126"/>
            <a:chExt cx="8390021" cy="150282"/>
          </a:xfrm>
        </p:grpSpPr>
        <p:sp>
          <p:nvSpPr>
            <p:cNvPr id="7" name="Rectangle 6"/>
            <p:cNvSpPr/>
            <p:nvPr userDrawn="1"/>
          </p:nvSpPr>
          <p:spPr>
            <a:xfrm>
              <a:off x="381000" y="365126"/>
              <a:ext cx="8390021" cy="75142"/>
            </a:xfrm>
            <a:prstGeom prst="rect">
              <a:avLst/>
            </a:prstGeom>
            <a:solidFill>
              <a:srgbClr val="9FCC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81000" y="440267"/>
              <a:ext cx="8390021" cy="75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99" y="576459"/>
            <a:ext cx="973221" cy="4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5" r:id="rId4"/>
    <p:sldLayoutId id="2147483676" r:id="rId5"/>
    <p:sldLayoutId id="2147483664" r:id="rId6"/>
    <p:sldLayoutId id="2147483666" r:id="rId7"/>
    <p:sldLayoutId id="2147483674" r:id="rId8"/>
    <p:sldLayoutId id="2147483677" r:id="rId9"/>
    <p:sldLayoutId id="21474836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Portland Public Schools Board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May 28,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9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526117"/>
            <a:ext cx="7340600" cy="515678"/>
          </a:xfrm>
        </p:spPr>
        <p:txBody>
          <a:bodyPr/>
          <a:lstStyle/>
          <a:p>
            <a:r>
              <a:rPr lang="en-US" dirty="0" smtClean="0"/>
              <a:t>PPS Site Teams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1" y="4858239"/>
            <a:ext cx="4105938" cy="1148545"/>
            <a:chOff x="381001" y="4858239"/>
            <a:chExt cx="4105938" cy="1148545"/>
          </a:xfrm>
        </p:grpSpPr>
        <p:sp>
          <p:nvSpPr>
            <p:cNvPr id="13" name="Rectangle 12"/>
            <p:cNvSpPr/>
            <p:nvPr/>
          </p:nvSpPr>
          <p:spPr>
            <a:xfrm>
              <a:off x="381001" y="5201025"/>
              <a:ext cx="4105938" cy="805759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/>
                <a:t>At 17 PPS High Schools, Middle Schools &amp; Partner Locations </a:t>
              </a:r>
              <a:endParaRPr lang="en-US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1" y="4858239"/>
              <a:ext cx="4105938" cy="3427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solidFill>
                    <a:schemeClr val="bg2"/>
                  </a:solidFill>
                </a:rPr>
                <a:t>Helping Ninth Graders Stay on Track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76554" y="3146802"/>
            <a:ext cx="4105938" cy="1568806"/>
            <a:chOff x="4676554" y="4375102"/>
            <a:chExt cx="4105938" cy="1568806"/>
          </a:xfrm>
        </p:grpSpPr>
        <p:sp>
          <p:nvSpPr>
            <p:cNvPr id="17" name="Rectangle 16"/>
            <p:cNvSpPr/>
            <p:nvPr/>
          </p:nvSpPr>
          <p:spPr>
            <a:xfrm>
              <a:off x="4676554" y="4961545"/>
              <a:ext cx="4105938" cy="478961"/>
            </a:xfrm>
            <a:prstGeom prst="rect">
              <a:avLst/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/>
                <a:t>Franklin High School</a:t>
              </a:r>
              <a:endParaRPr lang="en-US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6554" y="4375102"/>
              <a:ext cx="4105938" cy="586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solidFill>
                    <a:schemeClr val="accent6"/>
                  </a:solidFill>
                </a:rPr>
                <a:t>Increasing Access to Post-Secondary Education </a:t>
              </a:r>
              <a:endParaRPr lang="en-US" sz="2000" b="1" dirty="0">
                <a:solidFill>
                  <a:schemeClr val="accent6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76554" y="5464947"/>
              <a:ext cx="4105938" cy="478961"/>
            </a:xfrm>
            <a:prstGeom prst="rect">
              <a:avLst/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/>
                <a:t>Madison High School</a:t>
              </a:r>
              <a:endParaRPr lang="en-US" sz="20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76554" y="1611968"/>
            <a:ext cx="4105938" cy="1065404"/>
            <a:chOff x="4676554" y="1077085"/>
            <a:chExt cx="4105938" cy="1065404"/>
          </a:xfrm>
        </p:grpSpPr>
        <p:sp>
          <p:nvSpPr>
            <p:cNvPr id="18" name="Rectangle 17"/>
            <p:cNvSpPr/>
            <p:nvPr/>
          </p:nvSpPr>
          <p:spPr>
            <a:xfrm>
              <a:off x="4676554" y="1663528"/>
              <a:ext cx="4105938" cy="478961"/>
            </a:xfrm>
            <a:prstGeom prst="rect">
              <a:avLst/>
            </a:prstGeom>
            <a:solidFill>
              <a:srgbClr val="A97B5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/>
                <a:t>Roosevelt High School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6554" y="1077085"/>
              <a:ext cx="4105938" cy="586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solidFill>
                    <a:srgbClr val="A97B50"/>
                  </a:solidFill>
                </a:rPr>
                <a:t>Forging Pathways from Schools to Careers in the Trades</a:t>
              </a:r>
              <a:endParaRPr lang="en-US" sz="2000" b="1" dirty="0">
                <a:solidFill>
                  <a:srgbClr val="A97B5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1" y="1611968"/>
            <a:ext cx="4105938" cy="1065404"/>
            <a:chOff x="381001" y="1077085"/>
            <a:chExt cx="4105938" cy="1065404"/>
          </a:xfrm>
        </p:grpSpPr>
        <p:sp>
          <p:nvSpPr>
            <p:cNvPr id="16" name="Rectangle 15"/>
            <p:cNvSpPr/>
            <p:nvPr/>
          </p:nvSpPr>
          <p:spPr>
            <a:xfrm>
              <a:off x="381001" y="1663528"/>
              <a:ext cx="4105938" cy="478961"/>
            </a:xfrm>
            <a:prstGeom prst="rect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/>
                <a:t>George Middle School</a:t>
              </a:r>
              <a:endParaRPr lang="en-US" sz="2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01" y="1077085"/>
              <a:ext cx="4105938" cy="586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solidFill>
                    <a:schemeClr val="accent4"/>
                  </a:solidFill>
                </a:rPr>
                <a:t>Reducing Disproportionate Discipline &amp; Improving School Culture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1001" y="3193533"/>
            <a:ext cx="4105938" cy="1148545"/>
            <a:chOff x="381001" y="2455892"/>
            <a:chExt cx="4105938" cy="1148545"/>
          </a:xfrm>
        </p:grpSpPr>
        <p:sp>
          <p:nvSpPr>
            <p:cNvPr id="25" name="Rectangle 24"/>
            <p:cNvSpPr/>
            <p:nvPr/>
          </p:nvSpPr>
          <p:spPr>
            <a:xfrm>
              <a:off x="381001" y="2798678"/>
              <a:ext cx="4105938" cy="805759"/>
            </a:xfrm>
            <a:prstGeom prst="rect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Boise-Eliot/Humboldt </a:t>
              </a:r>
              <a:r>
                <a:rPr lang="en-US" sz="2000" b="1" dirty="0" smtClean="0"/>
                <a:t>PK-8 in </a:t>
              </a:r>
              <a:r>
                <a:rPr lang="en-US" sz="2000" b="1" dirty="0"/>
                <a:t>partnership with Albina Head Start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1001" y="2455892"/>
              <a:ext cx="4105938" cy="3427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solidFill>
                    <a:schemeClr val="tx2"/>
                  </a:solidFill>
                </a:rPr>
                <a:t>Building Bridges into Kindergarten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6554" y="5185037"/>
            <a:ext cx="4105938" cy="821747"/>
            <a:chOff x="4676554" y="1320742"/>
            <a:chExt cx="4105938" cy="821747"/>
          </a:xfrm>
        </p:grpSpPr>
        <p:sp>
          <p:nvSpPr>
            <p:cNvPr id="30" name="Rectangle 29"/>
            <p:cNvSpPr/>
            <p:nvPr/>
          </p:nvSpPr>
          <p:spPr>
            <a:xfrm>
              <a:off x="4676554" y="1663528"/>
              <a:ext cx="4105938" cy="478961"/>
            </a:xfrm>
            <a:prstGeom prst="rect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/>
                <a:t>Portland Community College SE</a:t>
              </a:r>
              <a:endParaRPr lang="en-US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76554" y="1320742"/>
              <a:ext cx="4105938" cy="3427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solidFill>
                    <a:schemeClr val="accent5"/>
                  </a:solidFill>
                </a:rPr>
                <a:t>Improving Post-Secondary Completio</a:t>
              </a:r>
              <a:r>
                <a:rPr lang="en-US" sz="2000" b="1" dirty="0">
                  <a:solidFill>
                    <a:schemeClr val="accent5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25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1838836"/>
            <a:ext cx="8389938" cy="4509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it-IT" sz="2000" b="1" dirty="0" smtClean="0">
                <a:solidFill>
                  <a:schemeClr val="tx1"/>
                </a:solidFill>
              </a:rPr>
              <a:t>Team: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</a:rPr>
              <a:t>Chris Frazier</a:t>
            </a:r>
            <a:r>
              <a:rPr lang="it-IT" sz="2000" dirty="0">
                <a:solidFill>
                  <a:schemeClr val="tx1"/>
                </a:solidFill>
              </a:rPr>
              <a:t>, </a:t>
            </a:r>
            <a:r>
              <a:rPr lang="it-IT" sz="2000" dirty="0" smtClean="0">
                <a:solidFill>
                  <a:schemeClr val="tx1"/>
                </a:solidFill>
              </a:rPr>
              <a:t>Principal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</a:rPr>
              <a:t>Pam </a:t>
            </a:r>
            <a:r>
              <a:rPr lang="it-IT" sz="2000" b="1" dirty="0">
                <a:solidFill>
                  <a:schemeClr val="tx1"/>
                </a:solidFill>
              </a:rPr>
              <a:t>Garrett</a:t>
            </a:r>
            <a:r>
              <a:rPr lang="it-IT" sz="2000" dirty="0">
                <a:solidFill>
                  <a:schemeClr val="tx1"/>
                </a:solidFill>
              </a:rPr>
              <a:t>, </a:t>
            </a:r>
            <a:r>
              <a:rPr lang="it-IT" sz="2000" dirty="0" smtClean="0">
                <a:solidFill>
                  <a:schemeClr val="tx1"/>
                </a:solidFill>
              </a:rPr>
              <a:t>Teacher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</a:rPr>
              <a:t>Julie Palmer</a:t>
            </a:r>
            <a:r>
              <a:rPr lang="it-IT" sz="2000" dirty="0" smtClean="0">
                <a:solidFill>
                  <a:schemeClr val="tx1"/>
                </a:solidFill>
              </a:rPr>
              <a:t>, Instructional Specialist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</a:rPr>
              <a:t>Holly </a:t>
            </a:r>
            <a:r>
              <a:rPr lang="it-IT" sz="2000" b="1" dirty="0">
                <a:solidFill>
                  <a:schemeClr val="tx1"/>
                </a:solidFill>
              </a:rPr>
              <a:t>Vaughn-Edmonds</a:t>
            </a:r>
            <a:r>
              <a:rPr lang="it-IT" sz="2000" dirty="0">
                <a:solidFill>
                  <a:schemeClr val="tx1"/>
                </a:solidFill>
              </a:rPr>
              <a:t>, </a:t>
            </a:r>
            <a:r>
              <a:rPr lang="it-IT" sz="2000" dirty="0" smtClean="0">
                <a:solidFill>
                  <a:schemeClr val="tx1"/>
                </a:solidFill>
              </a:rPr>
              <a:t>Counselor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</a:rPr>
              <a:t>Desi Wolf-Myren</a:t>
            </a:r>
            <a:r>
              <a:rPr lang="it-IT" sz="2000" dirty="0" smtClean="0">
                <a:solidFill>
                  <a:schemeClr val="tx1"/>
                </a:solidFill>
              </a:rPr>
              <a:t>, AVID Coordinator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</a:rPr>
              <a:t>Elisa </a:t>
            </a:r>
            <a:r>
              <a:rPr lang="it-IT" sz="2000" b="1" dirty="0">
                <a:solidFill>
                  <a:schemeClr val="tx1"/>
                </a:solidFill>
              </a:rPr>
              <a:t>Wong</a:t>
            </a:r>
            <a:r>
              <a:rPr lang="it-IT" sz="2000" dirty="0">
                <a:solidFill>
                  <a:schemeClr val="tx1"/>
                </a:solidFill>
              </a:rPr>
              <a:t>, </a:t>
            </a:r>
            <a:r>
              <a:rPr lang="it-IT" sz="2000" dirty="0" smtClean="0">
                <a:solidFill>
                  <a:schemeClr val="tx1"/>
                </a:solidFill>
              </a:rPr>
              <a:t>Teacher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</a:rPr>
              <a:t>Anna York</a:t>
            </a:r>
            <a:r>
              <a:rPr lang="it-IT" sz="2000" dirty="0">
                <a:solidFill>
                  <a:schemeClr val="tx1"/>
                </a:solidFill>
              </a:rPr>
              <a:t>, TAG </a:t>
            </a:r>
            <a:r>
              <a:rPr lang="it-IT" sz="2000" dirty="0" smtClean="0">
                <a:solidFill>
                  <a:schemeClr val="tx1"/>
                </a:solidFill>
              </a:rPr>
              <a:t>Coordinator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</a:rPr>
              <a:t>Mark Zimtbaum</a:t>
            </a:r>
            <a:r>
              <a:rPr lang="it-IT" sz="2000" dirty="0">
                <a:solidFill>
                  <a:schemeClr val="tx1"/>
                </a:solidFill>
              </a:rPr>
              <a:t>, Social Studies </a:t>
            </a:r>
            <a:r>
              <a:rPr lang="it-IT" sz="2000" dirty="0" smtClean="0">
                <a:solidFill>
                  <a:schemeClr val="tx1"/>
                </a:solidFill>
              </a:rPr>
              <a:t>Teacher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</a:rPr>
              <a:t>Amber </a:t>
            </a:r>
            <a:r>
              <a:rPr lang="it-IT" sz="2000" b="1" dirty="0">
                <a:solidFill>
                  <a:schemeClr val="tx1"/>
                </a:solidFill>
              </a:rPr>
              <a:t>McGill</a:t>
            </a:r>
            <a:r>
              <a:rPr lang="it-IT" sz="2000" dirty="0">
                <a:solidFill>
                  <a:schemeClr val="tx1"/>
                </a:solidFill>
              </a:rPr>
              <a:t>, SUN Site Manager, Impact </a:t>
            </a:r>
            <a:r>
              <a:rPr lang="it-IT" sz="2000" dirty="0" smtClean="0">
                <a:solidFill>
                  <a:schemeClr val="tx1"/>
                </a:solidFill>
              </a:rPr>
              <a:t>NW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</a:rPr>
              <a:t>Jen </a:t>
            </a:r>
            <a:r>
              <a:rPr lang="it-IT" sz="2000" b="1" dirty="0">
                <a:solidFill>
                  <a:schemeClr val="tx1"/>
                </a:solidFill>
              </a:rPr>
              <a:t>Piper</a:t>
            </a:r>
            <a:r>
              <a:rPr lang="it-IT" sz="2000" dirty="0">
                <a:solidFill>
                  <a:schemeClr val="tx1"/>
                </a:solidFill>
              </a:rPr>
              <a:t>, Dean of Instruction, </a:t>
            </a:r>
            <a:r>
              <a:rPr lang="it-IT" sz="2000" dirty="0" smtClean="0">
                <a:solidFill>
                  <a:schemeClr val="tx1"/>
                </a:solidFill>
              </a:rPr>
              <a:t>Portland Community College SE Campus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 smtClean="0"/>
              <a:t>Increasing Post-Secondary Access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at Franklin High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365126"/>
            <a:ext cx="8390021" cy="118655"/>
            <a:chOff x="381000" y="365126"/>
            <a:chExt cx="8390021" cy="150282"/>
          </a:xfrm>
        </p:grpSpPr>
        <p:sp>
          <p:nvSpPr>
            <p:cNvPr id="5" name="Rectangle 4"/>
            <p:cNvSpPr/>
            <p:nvPr userDrawn="1"/>
          </p:nvSpPr>
          <p:spPr>
            <a:xfrm>
              <a:off x="381000" y="365126"/>
              <a:ext cx="8390021" cy="751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81000" y="440267"/>
              <a:ext cx="8390021" cy="75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7669" r="17315" b="3195"/>
          <a:stretch/>
        </p:blipFill>
        <p:spPr>
          <a:xfrm>
            <a:off x="5525878" y="2194626"/>
            <a:ext cx="3245060" cy="32450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7349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/>
              <a:t>Mapping Improvement Strategies at Franklin High School</a:t>
            </a:r>
            <a:br>
              <a:rPr lang="en-US" sz="3200" dirty="0"/>
            </a:br>
            <a:r>
              <a:rPr lang="en-US" sz="1800" b="0" dirty="0"/>
              <a:t>(Using School-level Data)</a:t>
            </a:r>
            <a:endParaRPr lang="en-US" sz="3400" b="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1000" y="365126"/>
            <a:ext cx="8390021" cy="118655"/>
            <a:chOff x="381000" y="365126"/>
            <a:chExt cx="8390021" cy="15028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81000" y="365126"/>
              <a:ext cx="8390021" cy="751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81000" y="440267"/>
              <a:ext cx="8390021" cy="75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8401" y="6592768"/>
            <a:ext cx="8572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prstClr val="black"/>
                </a:solidFill>
              </a:rPr>
              <a:t>Source: Numerator comes from FAFSA + through the Office of Student Access and Completion, includes Oregon Student Aid Application (ORSAA) completers (provided by school), denominator is January 1</a:t>
            </a:r>
            <a:r>
              <a:rPr lang="en-US" sz="700" baseline="30000" dirty="0" smtClean="0">
                <a:solidFill>
                  <a:prstClr val="black"/>
                </a:solidFill>
              </a:rPr>
              <a:t>st</a:t>
            </a:r>
            <a:r>
              <a:rPr lang="en-US" sz="700" dirty="0" smtClean="0">
                <a:solidFill>
                  <a:prstClr val="black"/>
                </a:solidFill>
              </a:rPr>
              <a:t> enrollment </a:t>
            </a: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92" y="1776511"/>
            <a:ext cx="8577815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FAFSA Completion Best Practices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1001" y="1327600"/>
            <a:ext cx="8397240" cy="1214571"/>
            <a:chOff x="0" y="1219590"/>
            <a:chExt cx="9144000" cy="1322582"/>
          </a:xfrm>
        </p:grpSpPr>
        <p:sp>
          <p:nvSpPr>
            <p:cNvPr id="3" name="Rectangle 2"/>
            <p:cNvSpPr/>
            <p:nvPr/>
          </p:nvSpPr>
          <p:spPr>
            <a:xfrm>
              <a:off x="0" y="1429447"/>
              <a:ext cx="9144000" cy="902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2336" rIns="268224" rtlCol="0" anchor="ctr"/>
            <a:lstStyle/>
            <a:p>
              <a:pPr defTabSz="670575"/>
              <a:r>
                <a:rPr lang="en-US" sz="2800" b="1" dirty="0">
                  <a:solidFill>
                    <a:prstClr val="white"/>
                  </a:solidFill>
                </a:rPr>
                <a:t>Practice 1: Use Current Student-Level Data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448884" y="1219590"/>
              <a:ext cx="1322584" cy="1322582"/>
              <a:chOff x="8086340" y="4724400"/>
              <a:chExt cx="1474867" cy="147486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86340" y="4724400"/>
                <a:ext cx="1474867" cy="14748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0575"/>
                <a:endParaRPr lang="en-US" sz="2000">
                  <a:solidFill>
                    <a:prstClr val="white"/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1146" y="4989208"/>
                <a:ext cx="945254" cy="94525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381001" y="2689136"/>
            <a:ext cx="8397240" cy="1214571"/>
            <a:chOff x="0" y="2613546"/>
            <a:chExt cx="9144000" cy="1322582"/>
          </a:xfrm>
        </p:grpSpPr>
        <p:sp>
          <p:nvSpPr>
            <p:cNvPr id="8" name="Rectangle 7"/>
            <p:cNvSpPr/>
            <p:nvPr/>
          </p:nvSpPr>
          <p:spPr>
            <a:xfrm>
              <a:off x="0" y="2823403"/>
              <a:ext cx="9144000" cy="902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2336" rIns="268224" rtlCol="0" anchor="ctr"/>
            <a:lstStyle/>
            <a:p>
              <a:pPr defTabSz="670575">
                <a:tabLst>
                  <a:tab pos="2021039" algn="l"/>
                </a:tabLst>
              </a:pPr>
              <a:r>
                <a:rPr lang="en-US" sz="2800" b="1" dirty="0">
                  <a:solidFill>
                    <a:prstClr val="white"/>
                  </a:solidFill>
                </a:rPr>
                <a:t>Practice 2: Involve Community Partners 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48884" y="2613546"/>
              <a:ext cx="1322584" cy="1322582"/>
              <a:chOff x="8086340" y="3127023"/>
              <a:chExt cx="1474867" cy="147486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8086340" y="3127023"/>
                <a:ext cx="1474867" cy="14748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0575"/>
                <a:endParaRPr lang="en-US" sz="20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0750" y="3301433"/>
                <a:ext cx="1126046" cy="1126046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81001" y="4050672"/>
            <a:ext cx="8397240" cy="1214571"/>
            <a:chOff x="0" y="4007502"/>
            <a:chExt cx="9144000" cy="1322582"/>
          </a:xfrm>
        </p:grpSpPr>
        <p:sp>
          <p:nvSpPr>
            <p:cNvPr id="13" name="Rectangle 12"/>
            <p:cNvSpPr/>
            <p:nvPr/>
          </p:nvSpPr>
          <p:spPr>
            <a:xfrm>
              <a:off x="0" y="4217359"/>
              <a:ext cx="9144000" cy="902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2336" rIns="268224" rtlCol="0" anchor="ctr"/>
            <a:lstStyle/>
            <a:p>
              <a:pPr defTabSz="670575"/>
              <a:r>
                <a:rPr lang="en-US" sz="2800" b="1" dirty="0">
                  <a:solidFill>
                    <a:prstClr val="white"/>
                  </a:solidFill>
                </a:rPr>
                <a:t>Practice 3: Involve Teachers &amp; Staff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448884" y="4007502"/>
              <a:ext cx="1322584" cy="1322582"/>
              <a:chOff x="9724049" y="3127023"/>
              <a:chExt cx="1474867" cy="147486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Oval 14"/>
              <p:cNvSpPr/>
              <p:nvPr/>
            </p:nvSpPr>
            <p:spPr>
              <a:xfrm>
                <a:off x="9724049" y="3127023"/>
                <a:ext cx="1474867" cy="14748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0575"/>
                <a:endParaRPr lang="en-US" sz="20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8457" y="3301433"/>
                <a:ext cx="1126050" cy="1126046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381001" y="5604928"/>
            <a:ext cx="8397240" cy="8291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36" rIns="268224" rtlCol="0" anchor="ctr"/>
          <a:lstStyle/>
          <a:p>
            <a:pPr defTabSz="670575">
              <a:tabLst>
                <a:tab pos="2021039" algn="l"/>
              </a:tabLst>
            </a:pPr>
            <a:r>
              <a:rPr lang="en-US" sz="2800" b="1" dirty="0">
                <a:solidFill>
                  <a:prstClr val="white"/>
                </a:solidFill>
              </a:rPr>
              <a:t>Practice 4: Do FAFSA During Class Time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221559" y="5412209"/>
            <a:ext cx="1214573" cy="1214571"/>
            <a:chOff x="9724049" y="4724400"/>
            <a:chExt cx="1474867" cy="1474867"/>
          </a:xfrm>
        </p:grpSpPr>
        <p:sp>
          <p:nvSpPr>
            <p:cNvPr id="20" name="Oval 19"/>
            <p:cNvSpPr/>
            <p:nvPr/>
          </p:nvSpPr>
          <p:spPr>
            <a:xfrm>
              <a:off x="9724049" y="4724400"/>
              <a:ext cx="1474867" cy="14748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0575"/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457" y="4898810"/>
              <a:ext cx="1126050" cy="112604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381000" y="365126"/>
            <a:ext cx="8390021" cy="118655"/>
            <a:chOff x="381000" y="365126"/>
            <a:chExt cx="8390021" cy="15028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81000" y="365126"/>
              <a:ext cx="8390021" cy="751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81000" y="440267"/>
              <a:ext cx="8390021" cy="75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0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Learning Across Districts</a:t>
            </a:r>
            <a:endParaRPr lang="en-US" dirty="0"/>
          </a:p>
        </p:txBody>
      </p:sp>
      <p:pic>
        <p:nvPicPr>
          <p:cNvPr id="4" name="Picture 3" descr="N:\Communication\Photos\College Access\2018\FAFSA-ORSAA Kickoff\DSC_4047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b="21419"/>
          <a:stretch/>
        </p:blipFill>
        <p:spPr bwMode="auto">
          <a:xfrm>
            <a:off x="1265303" y="3889911"/>
            <a:ext cx="6251198" cy="2413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N:\Communication\Photos\College Access\2018\FAFSA-ORSAA Kickoff\DSC_406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971" r="2696" b="12605"/>
          <a:stretch/>
        </p:blipFill>
        <p:spPr bwMode="auto">
          <a:xfrm>
            <a:off x="5158862" y="1401312"/>
            <a:ext cx="3421115" cy="231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:\Communication\Photos\College Access\2018\FAFSA-ORSAA Kickoff\DSC_407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 r="2059" b="16720"/>
          <a:stretch/>
        </p:blipFill>
        <p:spPr bwMode="auto">
          <a:xfrm>
            <a:off x="496467" y="1401312"/>
            <a:ext cx="4502823" cy="2316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381000" y="365126"/>
            <a:ext cx="8390021" cy="118655"/>
            <a:chOff x="381000" y="365126"/>
            <a:chExt cx="8390021" cy="150282"/>
          </a:xfrm>
        </p:grpSpPr>
        <p:sp>
          <p:nvSpPr>
            <p:cNvPr id="8" name="Rectangle 7"/>
            <p:cNvSpPr/>
            <p:nvPr userDrawn="1"/>
          </p:nvSpPr>
          <p:spPr>
            <a:xfrm>
              <a:off x="381000" y="365126"/>
              <a:ext cx="8390021" cy="751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81000" y="440267"/>
              <a:ext cx="8390021" cy="75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800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County-Wide FAFSA Completion Rates</a:t>
            </a:r>
            <a:endParaRPr lang="en-US" sz="3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72687916"/>
              </p:ext>
            </p:extLst>
          </p:nvPr>
        </p:nvGraphicFramePr>
        <p:xfrm>
          <a:off x="381083" y="1375274"/>
          <a:ext cx="8389938" cy="507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81000" y="365126"/>
            <a:ext cx="8390021" cy="118655"/>
            <a:chOff x="381000" y="365126"/>
            <a:chExt cx="8390021" cy="150282"/>
          </a:xfrm>
        </p:grpSpPr>
        <p:sp>
          <p:nvSpPr>
            <p:cNvPr id="5" name="Rectangle 4"/>
            <p:cNvSpPr/>
            <p:nvPr userDrawn="1"/>
          </p:nvSpPr>
          <p:spPr>
            <a:xfrm>
              <a:off x="381000" y="365126"/>
              <a:ext cx="8390021" cy="751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81000" y="440267"/>
              <a:ext cx="8390021" cy="75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Where Do Franklin Grads Enroll?</a:t>
            </a:r>
            <a:br>
              <a:rPr lang="en-US" dirty="0" smtClean="0"/>
            </a:br>
            <a:r>
              <a:rPr lang="en-US" sz="1600" b="0" i="1" dirty="0">
                <a:solidFill>
                  <a:srgbClr val="000000"/>
                </a:solidFill>
              </a:rPr>
              <a:t>Percentage of Students who Enrolled within 4 Months of Graduation, Class of 2016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365126"/>
            <a:ext cx="8390021" cy="118655"/>
            <a:chOff x="381000" y="365126"/>
            <a:chExt cx="8390021" cy="150282"/>
          </a:xfrm>
        </p:grpSpPr>
        <p:sp>
          <p:nvSpPr>
            <p:cNvPr id="5" name="Rectangle 4"/>
            <p:cNvSpPr/>
            <p:nvPr userDrawn="1"/>
          </p:nvSpPr>
          <p:spPr>
            <a:xfrm>
              <a:off x="381000" y="365126"/>
              <a:ext cx="8390021" cy="751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81000" y="440267"/>
              <a:ext cx="8390021" cy="75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968695"/>
              </p:ext>
            </p:extLst>
          </p:nvPr>
        </p:nvGraphicFramePr>
        <p:xfrm>
          <a:off x="380999" y="1486767"/>
          <a:ext cx="8390021" cy="513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788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Post-Secondary Enrollment Rate</a:t>
            </a:r>
            <a:br>
              <a:rPr lang="en-US" dirty="0" smtClean="0"/>
            </a:br>
            <a:r>
              <a:rPr lang="en-US" sz="1600" b="0" i="1" dirty="0" smtClean="0"/>
              <a:t>Percentage of Students who Enrolled within 16 Months of Graduation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365126"/>
            <a:ext cx="8390021" cy="118655"/>
            <a:chOff x="381000" y="365126"/>
            <a:chExt cx="8390021" cy="150282"/>
          </a:xfrm>
        </p:grpSpPr>
        <p:sp>
          <p:nvSpPr>
            <p:cNvPr id="5" name="Rectangle 4"/>
            <p:cNvSpPr/>
            <p:nvPr userDrawn="1"/>
          </p:nvSpPr>
          <p:spPr>
            <a:xfrm>
              <a:off x="381000" y="365126"/>
              <a:ext cx="8390021" cy="751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81000" y="440267"/>
              <a:ext cx="8390021" cy="75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86021469"/>
              </p:ext>
            </p:extLst>
          </p:nvPr>
        </p:nvGraphicFramePr>
        <p:xfrm>
          <a:off x="380999" y="1582615"/>
          <a:ext cx="8390021" cy="48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0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Bridging the Gap</a:t>
            </a:r>
            <a:endParaRPr lang="en-US" sz="3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1000" y="365126"/>
            <a:ext cx="8390021" cy="118655"/>
            <a:chOff x="381000" y="365126"/>
            <a:chExt cx="8390021" cy="15028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81000" y="365126"/>
              <a:ext cx="8390021" cy="751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81000" y="440267"/>
              <a:ext cx="8390021" cy="75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1879732" y="3341694"/>
            <a:ext cx="2900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992365" y="1932085"/>
            <a:ext cx="2926768" cy="2819217"/>
          </a:xfrm>
          <a:prstGeom prst="ellips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" y="3297768"/>
            <a:ext cx="9144001" cy="3560232"/>
            <a:chOff x="-1" y="2781301"/>
            <a:chExt cx="9144001" cy="4076699"/>
          </a:xfrm>
        </p:grpSpPr>
        <p:grpSp>
          <p:nvGrpSpPr>
            <p:cNvPr id="32" name="Group 31"/>
            <p:cNvGrpSpPr/>
            <p:nvPr/>
          </p:nvGrpSpPr>
          <p:grpSpPr>
            <a:xfrm>
              <a:off x="3248941" y="6273800"/>
              <a:ext cx="593236" cy="584200"/>
              <a:chOff x="3248941" y="6214533"/>
              <a:chExt cx="593236" cy="594895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39" name="Oval 38"/>
              <p:cNvSpPr/>
              <p:nvPr/>
            </p:nvSpPr>
            <p:spPr>
              <a:xfrm>
                <a:off x="3310932" y="6214533"/>
                <a:ext cx="189473" cy="1894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643122" y="6237834"/>
                <a:ext cx="199055" cy="1990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455552" y="6278035"/>
                <a:ext cx="125971" cy="1259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248941" y="6323896"/>
                <a:ext cx="557676" cy="4855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542827" y="6246283"/>
                <a:ext cx="125971" cy="1259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-1" y="2781624"/>
              <a:ext cx="3439866" cy="4076376"/>
              <a:chOff x="-1" y="2781624"/>
              <a:chExt cx="3439866" cy="4076376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2073363" y="2781624"/>
                <a:ext cx="1366502" cy="4076375"/>
              </a:xfrm>
              <a:custGeom>
                <a:avLst/>
                <a:gdLst>
                  <a:gd name="connsiteX0" fmla="*/ 0 w 2878667"/>
                  <a:gd name="connsiteY0" fmla="*/ 152496 h 4013296"/>
                  <a:gd name="connsiteX1" fmla="*/ 0 w 2878667"/>
                  <a:gd name="connsiteY1" fmla="*/ 4013296 h 4013296"/>
                  <a:gd name="connsiteX2" fmla="*/ 2878667 w 2878667"/>
                  <a:gd name="connsiteY2" fmla="*/ 4013296 h 4013296"/>
                  <a:gd name="connsiteX3" fmla="*/ 2861734 w 2878667"/>
                  <a:gd name="connsiteY3" fmla="*/ 3657696 h 4013296"/>
                  <a:gd name="connsiteX4" fmla="*/ 2819400 w 2878667"/>
                  <a:gd name="connsiteY4" fmla="*/ 3589962 h 4013296"/>
                  <a:gd name="connsiteX5" fmla="*/ 2810934 w 2878667"/>
                  <a:gd name="connsiteY5" fmla="*/ 3564562 h 4013296"/>
                  <a:gd name="connsiteX6" fmla="*/ 2777067 w 2878667"/>
                  <a:gd name="connsiteY6" fmla="*/ 3522229 h 4013296"/>
                  <a:gd name="connsiteX7" fmla="*/ 2743200 w 2878667"/>
                  <a:gd name="connsiteY7" fmla="*/ 3454496 h 4013296"/>
                  <a:gd name="connsiteX8" fmla="*/ 2734734 w 2878667"/>
                  <a:gd name="connsiteY8" fmla="*/ 3429096 h 4013296"/>
                  <a:gd name="connsiteX9" fmla="*/ 2700867 w 2878667"/>
                  <a:gd name="connsiteY9" fmla="*/ 3361362 h 4013296"/>
                  <a:gd name="connsiteX10" fmla="*/ 2692400 w 2878667"/>
                  <a:gd name="connsiteY10" fmla="*/ 3335962 h 4013296"/>
                  <a:gd name="connsiteX11" fmla="*/ 2641600 w 2878667"/>
                  <a:gd name="connsiteY11" fmla="*/ 3268229 h 4013296"/>
                  <a:gd name="connsiteX12" fmla="*/ 2607734 w 2878667"/>
                  <a:gd name="connsiteY12" fmla="*/ 3225896 h 4013296"/>
                  <a:gd name="connsiteX13" fmla="*/ 2590800 w 2878667"/>
                  <a:gd name="connsiteY13" fmla="*/ 3208962 h 4013296"/>
                  <a:gd name="connsiteX14" fmla="*/ 2573867 w 2878667"/>
                  <a:gd name="connsiteY14" fmla="*/ 3183562 h 4013296"/>
                  <a:gd name="connsiteX15" fmla="*/ 2548467 w 2878667"/>
                  <a:gd name="connsiteY15" fmla="*/ 3149696 h 4013296"/>
                  <a:gd name="connsiteX16" fmla="*/ 2523067 w 2878667"/>
                  <a:gd name="connsiteY16" fmla="*/ 3065029 h 4013296"/>
                  <a:gd name="connsiteX17" fmla="*/ 2472267 w 2878667"/>
                  <a:gd name="connsiteY17" fmla="*/ 2954962 h 4013296"/>
                  <a:gd name="connsiteX18" fmla="*/ 2446867 w 2878667"/>
                  <a:gd name="connsiteY18" fmla="*/ 2861829 h 4013296"/>
                  <a:gd name="connsiteX19" fmla="*/ 2429934 w 2878667"/>
                  <a:gd name="connsiteY19" fmla="*/ 2827962 h 4013296"/>
                  <a:gd name="connsiteX20" fmla="*/ 2404534 w 2878667"/>
                  <a:gd name="connsiteY20" fmla="*/ 2777162 h 4013296"/>
                  <a:gd name="connsiteX21" fmla="*/ 2362200 w 2878667"/>
                  <a:gd name="connsiteY21" fmla="*/ 2700962 h 4013296"/>
                  <a:gd name="connsiteX22" fmla="*/ 2345267 w 2878667"/>
                  <a:gd name="connsiteY22" fmla="*/ 2675562 h 4013296"/>
                  <a:gd name="connsiteX23" fmla="*/ 2302934 w 2878667"/>
                  <a:gd name="connsiteY23" fmla="*/ 2633229 h 4013296"/>
                  <a:gd name="connsiteX24" fmla="*/ 2235200 w 2878667"/>
                  <a:gd name="connsiteY24" fmla="*/ 2548562 h 4013296"/>
                  <a:gd name="connsiteX25" fmla="*/ 2209800 w 2878667"/>
                  <a:gd name="connsiteY25" fmla="*/ 2523162 h 4013296"/>
                  <a:gd name="connsiteX26" fmla="*/ 2167467 w 2878667"/>
                  <a:gd name="connsiteY26" fmla="*/ 2438496 h 4013296"/>
                  <a:gd name="connsiteX27" fmla="*/ 2159000 w 2878667"/>
                  <a:gd name="connsiteY27" fmla="*/ 2404629 h 4013296"/>
                  <a:gd name="connsiteX28" fmla="*/ 2091267 w 2878667"/>
                  <a:gd name="connsiteY28" fmla="*/ 2269162 h 4013296"/>
                  <a:gd name="connsiteX29" fmla="*/ 2065867 w 2878667"/>
                  <a:gd name="connsiteY29" fmla="*/ 2209896 h 4013296"/>
                  <a:gd name="connsiteX30" fmla="*/ 2048934 w 2878667"/>
                  <a:gd name="connsiteY30" fmla="*/ 2159096 h 4013296"/>
                  <a:gd name="connsiteX31" fmla="*/ 2032000 w 2878667"/>
                  <a:gd name="connsiteY31" fmla="*/ 2116762 h 4013296"/>
                  <a:gd name="connsiteX32" fmla="*/ 2006600 w 2878667"/>
                  <a:gd name="connsiteY32" fmla="*/ 2040562 h 4013296"/>
                  <a:gd name="connsiteX33" fmla="*/ 1989667 w 2878667"/>
                  <a:gd name="connsiteY33" fmla="*/ 1981296 h 4013296"/>
                  <a:gd name="connsiteX34" fmla="*/ 1981200 w 2878667"/>
                  <a:gd name="connsiteY34" fmla="*/ 1947429 h 4013296"/>
                  <a:gd name="connsiteX35" fmla="*/ 1964267 w 2878667"/>
                  <a:gd name="connsiteY35" fmla="*/ 1913562 h 4013296"/>
                  <a:gd name="connsiteX36" fmla="*/ 1947334 w 2878667"/>
                  <a:gd name="connsiteY36" fmla="*/ 1854296 h 4013296"/>
                  <a:gd name="connsiteX37" fmla="*/ 1930400 w 2878667"/>
                  <a:gd name="connsiteY37" fmla="*/ 1828896 h 4013296"/>
                  <a:gd name="connsiteX38" fmla="*/ 1879600 w 2878667"/>
                  <a:gd name="connsiteY38" fmla="*/ 1718829 h 4013296"/>
                  <a:gd name="connsiteX39" fmla="*/ 1862667 w 2878667"/>
                  <a:gd name="connsiteY39" fmla="*/ 1684962 h 4013296"/>
                  <a:gd name="connsiteX40" fmla="*/ 1854200 w 2878667"/>
                  <a:gd name="connsiteY40" fmla="*/ 1651096 h 4013296"/>
                  <a:gd name="connsiteX41" fmla="*/ 1820334 w 2878667"/>
                  <a:gd name="connsiteY41" fmla="*/ 1574896 h 4013296"/>
                  <a:gd name="connsiteX42" fmla="*/ 1786467 w 2878667"/>
                  <a:gd name="connsiteY42" fmla="*/ 1524096 h 4013296"/>
                  <a:gd name="connsiteX43" fmla="*/ 1761067 w 2878667"/>
                  <a:gd name="connsiteY43" fmla="*/ 1490229 h 4013296"/>
                  <a:gd name="connsiteX44" fmla="*/ 1718734 w 2878667"/>
                  <a:gd name="connsiteY44" fmla="*/ 1414029 h 4013296"/>
                  <a:gd name="connsiteX45" fmla="*/ 1710267 w 2878667"/>
                  <a:gd name="connsiteY45" fmla="*/ 1388629 h 4013296"/>
                  <a:gd name="connsiteX46" fmla="*/ 1625600 w 2878667"/>
                  <a:gd name="connsiteY46" fmla="*/ 1337829 h 4013296"/>
                  <a:gd name="connsiteX47" fmla="*/ 1600200 w 2878667"/>
                  <a:gd name="connsiteY47" fmla="*/ 1329362 h 4013296"/>
                  <a:gd name="connsiteX48" fmla="*/ 1574800 w 2878667"/>
                  <a:gd name="connsiteY48" fmla="*/ 1312429 h 4013296"/>
                  <a:gd name="connsiteX49" fmla="*/ 1507067 w 2878667"/>
                  <a:gd name="connsiteY49" fmla="*/ 1295496 h 4013296"/>
                  <a:gd name="connsiteX50" fmla="*/ 1397000 w 2878667"/>
                  <a:gd name="connsiteY50" fmla="*/ 1253162 h 4013296"/>
                  <a:gd name="connsiteX51" fmla="*/ 1371600 w 2878667"/>
                  <a:gd name="connsiteY51" fmla="*/ 1227762 h 4013296"/>
                  <a:gd name="connsiteX52" fmla="*/ 1337734 w 2878667"/>
                  <a:gd name="connsiteY52" fmla="*/ 1202362 h 4013296"/>
                  <a:gd name="connsiteX53" fmla="*/ 1320800 w 2878667"/>
                  <a:gd name="connsiteY53" fmla="*/ 1176962 h 4013296"/>
                  <a:gd name="connsiteX54" fmla="*/ 1270000 w 2878667"/>
                  <a:gd name="connsiteY54" fmla="*/ 1126162 h 4013296"/>
                  <a:gd name="connsiteX55" fmla="*/ 1227667 w 2878667"/>
                  <a:gd name="connsiteY55" fmla="*/ 1024562 h 4013296"/>
                  <a:gd name="connsiteX56" fmla="*/ 1168400 w 2878667"/>
                  <a:gd name="connsiteY56" fmla="*/ 948362 h 4013296"/>
                  <a:gd name="connsiteX57" fmla="*/ 1143000 w 2878667"/>
                  <a:gd name="connsiteY57" fmla="*/ 922962 h 4013296"/>
                  <a:gd name="connsiteX58" fmla="*/ 1117600 w 2878667"/>
                  <a:gd name="connsiteY58" fmla="*/ 889096 h 4013296"/>
                  <a:gd name="connsiteX59" fmla="*/ 1075267 w 2878667"/>
                  <a:gd name="connsiteY59" fmla="*/ 846762 h 4013296"/>
                  <a:gd name="connsiteX60" fmla="*/ 1066800 w 2878667"/>
                  <a:gd name="connsiteY60" fmla="*/ 821362 h 4013296"/>
                  <a:gd name="connsiteX61" fmla="*/ 1041400 w 2878667"/>
                  <a:gd name="connsiteY61" fmla="*/ 787496 h 4013296"/>
                  <a:gd name="connsiteX62" fmla="*/ 1024467 w 2878667"/>
                  <a:gd name="connsiteY62" fmla="*/ 762096 h 4013296"/>
                  <a:gd name="connsiteX63" fmla="*/ 1016000 w 2878667"/>
                  <a:gd name="connsiteY63" fmla="*/ 728229 h 4013296"/>
                  <a:gd name="connsiteX64" fmla="*/ 999067 w 2878667"/>
                  <a:gd name="connsiteY64" fmla="*/ 702829 h 4013296"/>
                  <a:gd name="connsiteX65" fmla="*/ 982134 w 2878667"/>
                  <a:gd name="connsiteY65" fmla="*/ 660496 h 4013296"/>
                  <a:gd name="connsiteX66" fmla="*/ 973667 w 2878667"/>
                  <a:gd name="connsiteY66" fmla="*/ 626629 h 4013296"/>
                  <a:gd name="connsiteX67" fmla="*/ 948267 w 2878667"/>
                  <a:gd name="connsiteY67" fmla="*/ 550429 h 4013296"/>
                  <a:gd name="connsiteX68" fmla="*/ 939800 w 2878667"/>
                  <a:gd name="connsiteY68" fmla="*/ 525029 h 4013296"/>
                  <a:gd name="connsiteX69" fmla="*/ 905934 w 2878667"/>
                  <a:gd name="connsiteY69" fmla="*/ 423429 h 4013296"/>
                  <a:gd name="connsiteX70" fmla="*/ 880534 w 2878667"/>
                  <a:gd name="connsiteY70" fmla="*/ 330296 h 4013296"/>
                  <a:gd name="connsiteX71" fmla="*/ 838200 w 2878667"/>
                  <a:gd name="connsiteY71" fmla="*/ 254096 h 4013296"/>
                  <a:gd name="connsiteX72" fmla="*/ 812800 w 2878667"/>
                  <a:gd name="connsiteY72" fmla="*/ 237162 h 4013296"/>
                  <a:gd name="connsiteX73" fmla="*/ 762000 w 2878667"/>
                  <a:gd name="connsiteY73" fmla="*/ 220229 h 4013296"/>
                  <a:gd name="connsiteX74" fmla="*/ 719667 w 2878667"/>
                  <a:gd name="connsiteY74" fmla="*/ 203296 h 4013296"/>
                  <a:gd name="connsiteX75" fmla="*/ 643467 w 2878667"/>
                  <a:gd name="connsiteY75" fmla="*/ 169429 h 4013296"/>
                  <a:gd name="connsiteX76" fmla="*/ 550334 w 2878667"/>
                  <a:gd name="connsiteY76" fmla="*/ 144029 h 4013296"/>
                  <a:gd name="connsiteX77" fmla="*/ 482600 w 2878667"/>
                  <a:gd name="connsiteY77" fmla="*/ 118629 h 4013296"/>
                  <a:gd name="connsiteX78" fmla="*/ 457200 w 2878667"/>
                  <a:gd name="connsiteY78" fmla="*/ 101696 h 4013296"/>
                  <a:gd name="connsiteX79" fmla="*/ 406400 w 2878667"/>
                  <a:gd name="connsiteY79" fmla="*/ 84762 h 4013296"/>
                  <a:gd name="connsiteX80" fmla="*/ 347134 w 2878667"/>
                  <a:gd name="connsiteY80" fmla="*/ 50896 h 4013296"/>
                  <a:gd name="connsiteX81" fmla="*/ 321734 w 2878667"/>
                  <a:gd name="connsiteY81" fmla="*/ 33962 h 4013296"/>
                  <a:gd name="connsiteX82" fmla="*/ 279400 w 2878667"/>
                  <a:gd name="connsiteY82" fmla="*/ 25496 h 4013296"/>
                  <a:gd name="connsiteX83" fmla="*/ 228600 w 2878667"/>
                  <a:gd name="connsiteY83" fmla="*/ 96 h 4013296"/>
                  <a:gd name="connsiteX84" fmla="*/ 177800 w 2878667"/>
                  <a:gd name="connsiteY84" fmla="*/ 17029 h 4013296"/>
                  <a:gd name="connsiteX85" fmla="*/ 127000 w 2878667"/>
                  <a:gd name="connsiteY85" fmla="*/ 33962 h 4013296"/>
                  <a:gd name="connsiteX86" fmla="*/ 101600 w 2878667"/>
                  <a:gd name="connsiteY86" fmla="*/ 42429 h 4013296"/>
                  <a:gd name="connsiteX87" fmla="*/ 0 w 2878667"/>
                  <a:gd name="connsiteY87" fmla="*/ 42429 h 4013296"/>
                  <a:gd name="connsiteX88" fmla="*/ 0 w 2878667"/>
                  <a:gd name="connsiteY88" fmla="*/ 152496 h 4013296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3467 w 2878667"/>
                  <a:gd name="connsiteY75" fmla="*/ 232508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80108 h 4076375"/>
                  <a:gd name="connsiteX85" fmla="*/ 127000 w 2878667"/>
                  <a:gd name="connsiteY85" fmla="*/ 97041 h 4076375"/>
                  <a:gd name="connsiteX86" fmla="*/ 101600 w 2878667"/>
                  <a:gd name="connsiteY86" fmla="*/ 105508 h 4076375"/>
                  <a:gd name="connsiteX87" fmla="*/ 5024 w 2878667"/>
                  <a:gd name="connsiteY87" fmla="*/ 0 h 4076375"/>
                  <a:gd name="connsiteX88" fmla="*/ 0 w 2878667"/>
                  <a:gd name="connsiteY88" fmla="*/ 215575 h 4076375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3467 w 2878667"/>
                  <a:gd name="connsiteY75" fmla="*/ 232508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80108 h 4076375"/>
                  <a:gd name="connsiteX85" fmla="*/ 127000 w 2878667"/>
                  <a:gd name="connsiteY85" fmla="*/ 97041 h 4076375"/>
                  <a:gd name="connsiteX86" fmla="*/ 101600 w 2878667"/>
                  <a:gd name="connsiteY86" fmla="*/ 20097 h 4076375"/>
                  <a:gd name="connsiteX87" fmla="*/ 5024 w 2878667"/>
                  <a:gd name="connsiteY87" fmla="*/ 0 h 4076375"/>
                  <a:gd name="connsiteX88" fmla="*/ 0 w 2878667"/>
                  <a:gd name="connsiteY88" fmla="*/ 215575 h 4076375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3467 w 2878667"/>
                  <a:gd name="connsiteY75" fmla="*/ 232508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80108 h 4076375"/>
                  <a:gd name="connsiteX85" fmla="*/ 152121 w 2878667"/>
                  <a:gd name="connsiteY85" fmla="*/ 26703 h 4076375"/>
                  <a:gd name="connsiteX86" fmla="*/ 101600 w 2878667"/>
                  <a:gd name="connsiteY86" fmla="*/ 20097 h 4076375"/>
                  <a:gd name="connsiteX87" fmla="*/ 5024 w 2878667"/>
                  <a:gd name="connsiteY87" fmla="*/ 0 h 4076375"/>
                  <a:gd name="connsiteX88" fmla="*/ 0 w 2878667"/>
                  <a:gd name="connsiteY88" fmla="*/ 215575 h 4076375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3467 w 2878667"/>
                  <a:gd name="connsiteY75" fmla="*/ 232508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44939 h 4076375"/>
                  <a:gd name="connsiteX85" fmla="*/ 152121 w 2878667"/>
                  <a:gd name="connsiteY85" fmla="*/ 26703 h 4076375"/>
                  <a:gd name="connsiteX86" fmla="*/ 101600 w 2878667"/>
                  <a:gd name="connsiteY86" fmla="*/ 20097 h 4076375"/>
                  <a:gd name="connsiteX87" fmla="*/ 5024 w 2878667"/>
                  <a:gd name="connsiteY87" fmla="*/ 0 h 4076375"/>
                  <a:gd name="connsiteX88" fmla="*/ 0 w 2878667"/>
                  <a:gd name="connsiteY88" fmla="*/ 215575 h 4076375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3467 w 2878667"/>
                  <a:gd name="connsiteY75" fmla="*/ 232508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44939 h 4076375"/>
                  <a:gd name="connsiteX85" fmla="*/ 152121 w 2878667"/>
                  <a:gd name="connsiteY85" fmla="*/ 26703 h 4076375"/>
                  <a:gd name="connsiteX86" fmla="*/ 101600 w 2878667"/>
                  <a:gd name="connsiteY86" fmla="*/ 20097 h 4076375"/>
                  <a:gd name="connsiteX87" fmla="*/ 0 w 2878667"/>
                  <a:gd name="connsiteY87" fmla="*/ 0 h 4076375"/>
                  <a:gd name="connsiteX88" fmla="*/ 0 w 2878667"/>
                  <a:gd name="connsiteY88" fmla="*/ 215575 h 4076375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8491 w 2878667"/>
                  <a:gd name="connsiteY75" fmla="*/ 267677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44939 h 4076375"/>
                  <a:gd name="connsiteX85" fmla="*/ 152121 w 2878667"/>
                  <a:gd name="connsiteY85" fmla="*/ 26703 h 4076375"/>
                  <a:gd name="connsiteX86" fmla="*/ 101600 w 2878667"/>
                  <a:gd name="connsiteY86" fmla="*/ 20097 h 4076375"/>
                  <a:gd name="connsiteX87" fmla="*/ 0 w 2878667"/>
                  <a:gd name="connsiteY87" fmla="*/ 0 h 4076375"/>
                  <a:gd name="connsiteX88" fmla="*/ 0 w 2878667"/>
                  <a:gd name="connsiteY88" fmla="*/ 215575 h 40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878667" h="4076375">
                    <a:moveTo>
                      <a:pt x="0" y="215575"/>
                    </a:moveTo>
                    <a:lnTo>
                      <a:pt x="0" y="4076375"/>
                    </a:lnTo>
                    <a:lnTo>
                      <a:pt x="2878667" y="4076375"/>
                    </a:lnTo>
                    <a:lnTo>
                      <a:pt x="2861734" y="3720775"/>
                    </a:lnTo>
                    <a:cubicBezTo>
                      <a:pt x="2847623" y="3698197"/>
                      <a:pt x="2832149" y="3676415"/>
                      <a:pt x="2819400" y="3653041"/>
                    </a:cubicBezTo>
                    <a:cubicBezTo>
                      <a:pt x="2815126" y="3645206"/>
                      <a:pt x="2815526" y="3635294"/>
                      <a:pt x="2810934" y="3627641"/>
                    </a:cubicBezTo>
                    <a:cubicBezTo>
                      <a:pt x="2763681" y="3548886"/>
                      <a:pt x="2827904" y="3686984"/>
                      <a:pt x="2777067" y="3585308"/>
                    </a:cubicBezTo>
                    <a:cubicBezTo>
                      <a:pt x="2735646" y="3502465"/>
                      <a:pt x="2782430" y="3576418"/>
                      <a:pt x="2743200" y="3517575"/>
                    </a:cubicBezTo>
                    <a:cubicBezTo>
                      <a:pt x="2740378" y="3509108"/>
                      <a:pt x="2738427" y="3500300"/>
                      <a:pt x="2734734" y="3492175"/>
                    </a:cubicBezTo>
                    <a:cubicBezTo>
                      <a:pt x="2724289" y="3469195"/>
                      <a:pt x="2708850" y="3448388"/>
                      <a:pt x="2700867" y="3424441"/>
                    </a:cubicBezTo>
                    <a:cubicBezTo>
                      <a:pt x="2698045" y="3415974"/>
                      <a:pt x="2696734" y="3406843"/>
                      <a:pt x="2692400" y="3399041"/>
                    </a:cubicBezTo>
                    <a:cubicBezTo>
                      <a:pt x="2651222" y="3324921"/>
                      <a:pt x="2674056" y="3369173"/>
                      <a:pt x="2641600" y="3331308"/>
                    </a:cubicBezTo>
                    <a:cubicBezTo>
                      <a:pt x="2629840" y="3317588"/>
                      <a:pt x="2619494" y="3302695"/>
                      <a:pt x="2607734" y="3288975"/>
                    </a:cubicBezTo>
                    <a:cubicBezTo>
                      <a:pt x="2602539" y="3282914"/>
                      <a:pt x="2595787" y="3278275"/>
                      <a:pt x="2590800" y="3272041"/>
                    </a:cubicBezTo>
                    <a:cubicBezTo>
                      <a:pt x="2584443" y="3264095"/>
                      <a:pt x="2579781" y="3254921"/>
                      <a:pt x="2573867" y="3246641"/>
                    </a:cubicBezTo>
                    <a:cubicBezTo>
                      <a:pt x="2565665" y="3235158"/>
                      <a:pt x="2556934" y="3224064"/>
                      <a:pt x="2548467" y="3212775"/>
                    </a:cubicBezTo>
                    <a:cubicBezTo>
                      <a:pt x="2541047" y="3183095"/>
                      <a:pt x="2535433" y="3156963"/>
                      <a:pt x="2523067" y="3128108"/>
                    </a:cubicBezTo>
                    <a:cubicBezTo>
                      <a:pt x="2494834" y="3062232"/>
                      <a:pt x="2491090" y="3074510"/>
                      <a:pt x="2472267" y="3018041"/>
                    </a:cubicBezTo>
                    <a:cubicBezTo>
                      <a:pt x="2439223" y="2918909"/>
                      <a:pt x="2501593" y="3075410"/>
                      <a:pt x="2446867" y="2924908"/>
                    </a:cubicBezTo>
                    <a:cubicBezTo>
                      <a:pt x="2442554" y="2913046"/>
                      <a:pt x="2434366" y="2902859"/>
                      <a:pt x="2429934" y="2891041"/>
                    </a:cubicBezTo>
                    <a:cubicBezTo>
                      <a:pt x="2411209" y="2841109"/>
                      <a:pt x="2435403" y="2871112"/>
                      <a:pt x="2404534" y="2840241"/>
                    </a:cubicBezTo>
                    <a:cubicBezTo>
                      <a:pt x="2389631" y="2795534"/>
                      <a:pt x="2401018" y="2822268"/>
                      <a:pt x="2362200" y="2764041"/>
                    </a:cubicBezTo>
                    <a:cubicBezTo>
                      <a:pt x="2356556" y="2755574"/>
                      <a:pt x="2352462" y="2745836"/>
                      <a:pt x="2345267" y="2738641"/>
                    </a:cubicBezTo>
                    <a:cubicBezTo>
                      <a:pt x="2331156" y="2724530"/>
                      <a:pt x="2316004" y="2711388"/>
                      <a:pt x="2302934" y="2696308"/>
                    </a:cubicBezTo>
                    <a:cubicBezTo>
                      <a:pt x="2279263" y="2668996"/>
                      <a:pt x="2260756" y="2637197"/>
                      <a:pt x="2235200" y="2611641"/>
                    </a:cubicBezTo>
                    <a:cubicBezTo>
                      <a:pt x="2226733" y="2603174"/>
                      <a:pt x="2216984" y="2595820"/>
                      <a:pt x="2209800" y="2586241"/>
                    </a:cubicBezTo>
                    <a:cubicBezTo>
                      <a:pt x="2190710" y="2560787"/>
                      <a:pt x="2177463" y="2531563"/>
                      <a:pt x="2167467" y="2501575"/>
                    </a:cubicBezTo>
                    <a:cubicBezTo>
                      <a:pt x="2163787" y="2490536"/>
                      <a:pt x="2163775" y="2478320"/>
                      <a:pt x="2159000" y="2467708"/>
                    </a:cubicBezTo>
                    <a:cubicBezTo>
                      <a:pt x="2138283" y="2421669"/>
                      <a:pt x="2111154" y="2378644"/>
                      <a:pt x="2091267" y="2332241"/>
                    </a:cubicBezTo>
                    <a:cubicBezTo>
                      <a:pt x="2082800" y="2312486"/>
                      <a:pt x="2073583" y="2293036"/>
                      <a:pt x="2065867" y="2272975"/>
                    </a:cubicBezTo>
                    <a:cubicBezTo>
                      <a:pt x="2059459" y="2256315"/>
                      <a:pt x="2055034" y="2238950"/>
                      <a:pt x="2048934" y="2222175"/>
                    </a:cubicBezTo>
                    <a:cubicBezTo>
                      <a:pt x="2043740" y="2207892"/>
                      <a:pt x="2037645" y="2193952"/>
                      <a:pt x="2032000" y="2179841"/>
                    </a:cubicBezTo>
                    <a:cubicBezTo>
                      <a:pt x="2012179" y="2080727"/>
                      <a:pt x="2037759" y="2189326"/>
                      <a:pt x="2006600" y="2103641"/>
                    </a:cubicBezTo>
                    <a:cubicBezTo>
                      <a:pt x="1999579" y="2084332"/>
                      <a:pt x="1995073" y="2064197"/>
                      <a:pt x="1989667" y="2044375"/>
                    </a:cubicBezTo>
                    <a:cubicBezTo>
                      <a:pt x="1986605" y="2033149"/>
                      <a:pt x="1985286" y="2021404"/>
                      <a:pt x="1981200" y="2010508"/>
                    </a:cubicBezTo>
                    <a:cubicBezTo>
                      <a:pt x="1976768" y="1998690"/>
                      <a:pt x="1968699" y="1988459"/>
                      <a:pt x="1964267" y="1976641"/>
                    </a:cubicBezTo>
                    <a:cubicBezTo>
                      <a:pt x="1956135" y="1954955"/>
                      <a:pt x="1957563" y="1937832"/>
                      <a:pt x="1947334" y="1917375"/>
                    </a:cubicBezTo>
                    <a:cubicBezTo>
                      <a:pt x="1942783" y="1908273"/>
                      <a:pt x="1936045" y="1900442"/>
                      <a:pt x="1930400" y="1891975"/>
                    </a:cubicBezTo>
                    <a:cubicBezTo>
                      <a:pt x="1911956" y="1836639"/>
                      <a:pt x="1925926" y="1874561"/>
                      <a:pt x="1879600" y="1781908"/>
                    </a:cubicBezTo>
                    <a:cubicBezTo>
                      <a:pt x="1873956" y="1770619"/>
                      <a:pt x="1865728" y="1760286"/>
                      <a:pt x="1862667" y="1748041"/>
                    </a:cubicBezTo>
                    <a:cubicBezTo>
                      <a:pt x="1859845" y="1736752"/>
                      <a:pt x="1857880" y="1725214"/>
                      <a:pt x="1854200" y="1714175"/>
                    </a:cubicBezTo>
                    <a:cubicBezTo>
                      <a:pt x="1847830" y="1695065"/>
                      <a:pt x="1831400" y="1656418"/>
                      <a:pt x="1820334" y="1637975"/>
                    </a:cubicBezTo>
                    <a:cubicBezTo>
                      <a:pt x="1809863" y="1620524"/>
                      <a:pt x="1798138" y="1603848"/>
                      <a:pt x="1786467" y="1587175"/>
                    </a:cubicBezTo>
                    <a:cubicBezTo>
                      <a:pt x="1778375" y="1575615"/>
                      <a:pt x="1767920" y="1565643"/>
                      <a:pt x="1761067" y="1553308"/>
                    </a:cubicBezTo>
                    <a:cubicBezTo>
                      <a:pt x="1705632" y="1453524"/>
                      <a:pt x="1784135" y="1564311"/>
                      <a:pt x="1718734" y="1477108"/>
                    </a:cubicBezTo>
                    <a:cubicBezTo>
                      <a:pt x="1715912" y="1468641"/>
                      <a:pt x="1716578" y="1458019"/>
                      <a:pt x="1710267" y="1451708"/>
                    </a:cubicBezTo>
                    <a:cubicBezTo>
                      <a:pt x="1695217" y="1436658"/>
                      <a:pt x="1648986" y="1410930"/>
                      <a:pt x="1625600" y="1400908"/>
                    </a:cubicBezTo>
                    <a:cubicBezTo>
                      <a:pt x="1617397" y="1397392"/>
                      <a:pt x="1608182" y="1396432"/>
                      <a:pt x="1600200" y="1392441"/>
                    </a:cubicBezTo>
                    <a:cubicBezTo>
                      <a:pt x="1591099" y="1387890"/>
                      <a:pt x="1584363" y="1378985"/>
                      <a:pt x="1574800" y="1375508"/>
                    </a:cubicBezTo>
                    <a:cubicBezTo>
                      <a:pt x="1552929" y="1367555"/>
                      <a:pt x="1528675" y="1367218"/>
                      <a:pt x="1507067" y="1358575"/>
                    </a:cubicBezTo>
                    <a:cubicBezTo>
                      <a:pt x="1414114" y="1321393"/>
                      <a:pt x="1451236" y="1334321"/>
                      <a:pt x="1397000" y="1316241"/>
                    </a:cubicBezTo>
                    <a:cubicBezTo>
                      <a:pt x="1388533" y="1307774"/>
                      <a:pt x="1380691" y="1298633"/>
                      <a:pt x="1371600" y="1290841"/>
                    </a:cubicBezTo>
                    <a:cubicBezTo>
                      <a:pt x="1360886" y="1281658"/>
                      <a:pt x="1347712" y="1275419"/>
                      <a:pt x="1337734" y="1265441"/>
                    </a:cubicBezTo>
                    <a:cubicBezTo>
                      <a:pt x="1330539" y="1258246"/>
                      <a:pt x="1327560" y="1247646"/>
                      <a:pt x="1320800" y="1240041"/>
                    </a:cubicBezTo>
                    <a:cubicBezTo>
                      <a:pt x="1304890" y="1222143"/>
                      <a:pt x="1270000" y="1189241"/>
                      <a:pt x="1270000" y="1189241"/>
                    </a:cubicBezTo>
                    <a:cubicBezTo>
                      <a:pt x="1255889" y="1155374"/>
                      <a:pt x="1250192" y="1116601"/>
                      <a:pt x="1227667" y="1087641"/>
                    </a:cubicBezTo>
                    <a:cubicBezTo>
                      <a:pt x="1207911" y="1062241"/>
                      <a:pt x="1191154" y="1034195"/>
                      <a:pt x="1168400" y="1011441"/>
                    </a:cubicBezTo>
                    <a:cubicBezTo>
                      <a:pt x="1159933" y="1002974"/>
                      <a:pt x="1150792" y="995132"/>
                      <a:pt x="1143000" y="986041"/>
                    </a:cubicBezTo>
                    <a:cubicBezTo>
                      <a:pt x="1133817" y="975327"/>
                      <a:pt x="1126975" y="962722"/>
                      <a:pt x="1117600" y="952175"/>
                    </a:cubicBezTo>
                    <a:cubicBezTo>
                      <a:pt x="1104342" y="937260"/>
                      <a:pt x="1075267" y="909841"/>
                      <a:pt x="1075267" y="909841"/>
                    </a:cubicBezTo>
                    <a:cubicBezTo>
                      <a:pt x="1072445" y="901374"/>
                      <a:pt x="1071228" y="892190"/>
                      <a:pt x="1066800" y="884441"/>
                    </a:cubicBezTo>
                    <a:cubicBezTo>
                      <a:pt x="1059799" y="872189"/>
                      <a:pt x="1049602" y="862058"/>
                      <a:pt x="1041400" y="850575"/>
                    </a:cubicBezTo>
                    <a:cubicBezTo>
                      <a:pt x="1035486" y="842295"/>
                      <a:pt x="1030111" y="833642"/>
                      <a:pt x="1024467" y="825175"/>
                    </a:cubicBezTo>
                    <a:cubicBezTo>
                      <a:pt x="1021645" y="813886"/>
                      <a:pt x="1020584" y="802004"/>
                      <a:pt x="1016000" y="791308"/>
                    </a:cubicBezTo>
                    <a:cubicBezTo>
                      <a:pt x="1011992" y="781955"/>
                      <a:pt x="1003618" y="775009"/>
                      <a:pt x="999067" y="765908"/>
                    </a:cubicBezTo>
                    <a:cubicBezTo>
                      <a:pt x="992270" y="752314"/>
                      <a:pt x="986940" y="737993"/>
                      <a:pt x="982134" y="723575"/>
                    </a:cubicBezTo>
                    <a:cubicBezTo>
                      <a:pt x="978454" y="712536"/>
                      <a:pt x="977011" y="700854"/>
                      <a:pt x="973667" y="689708"/>
                    </a:cubicBezTo>
                    <a:cubicBezTo>
                      <a:pt x="973657" y="689673"/>
                      <a:pt x="952506" y="626225"/>
                      <a:pt x="948267" y="613508"/>
                    </a:cubicBezTo>
                    <a:cubicBezTo>
                      <a:pt x="945445" y="605041"/>
                      <a:pt x="941964" y="596766"/>
                      <a:pt x="939800" y="588108"/>
                    </a:cubicBezTo>
                    <a:cubicBezTo>
                      <a:pt x="925486" y="530848"/>
                      <a:pt x="935420" y="565136"/>
                      <a:pt x="905934" y="486508"/>
                    </a:cubicBezTo>
                    <a:cubicBezTo>
                      <a:pt x="887788" y="377636"/>
                      <a:pt x="910200" y="489787"/>
                      <a:pt x="880534" y="393375"/>
                    </a:cubicBezTo>
                    <a:cubicBezTo>
                      <a:pt x="856525" y="315346"/>
                      <a:pt x="887562" y="333628"/>
                      <a:pt x="838200" y="317175"/>
                    </a:cubicBezTo>
                    <a:cubicBezTo>
                      <a:pt x="829733" y="311530"/>
                      <a:pt x="822099" y="304374"/>
                      <a:pt x="812800" y="300241"/>
                    </a:cubicBezTo>
                    <a:cubicBezTo>
                      <a:pt x="796489" y="292992"/>
                      <a:pt x="778775" y="289408"/>
                      <a:pt x="762000" y="283308"/>
                    </a:cubicBezTo>
                    <a:cubicBezTo>
                      <a:pt x="747717" y="278114"/>
                      <a:pt x="738585" y="268980"/>
                      <a:pt x="719667" y="266375"/>
                    </a:cubicBezTo>
                    <a:cubicBezTo>
                      <a:pt x="700749" y="263770"/>
                      <a:pt x="698694" y="284411"/>
                      <a:pt x="648491" y="267677"/>
                    </a:cubicBezTo>
                    <a:cubicBezTo>
                      <a:pt x="549351" y="234630"/>
                      <a:pt x="577983" y="221436"/>
                      <a:pt x="550334" y="207108"/>
                    </a:cubicBezTo>
                    <a:cubicBezTo>
                      <a:pt x="522685" y="192780"/>
                      <a:pt x="577698" y="205483"/>
                      <a:pt x="482600" y="181708"/>
                    </a:cubicBezTo>
                    <a:cubicBezTo>
                      <a:pt x="474133" y="176064"/>
                      <a:pt x="466499" y="168908"/>
                      <a:pt x="457200" y="164775"/>
                    </a:cubicBezTo>
                    <a:cubicBezTo>
                      <a:pt x="440889" y="157526"/>
                      <a:pt x="421898" y="156697"/>
                      <a:pt x="406400" y="147841"/>
                    </a:cubicBezTo>
                    <a:cubicBezTo>
                      <a:pt x="386645" y="136552"/>
                      <a:pt x="366645" y="125681"/>
                      <a:pt x="347134" y="113975"/>
                    </a:cubicBezTo>
                    <a:cubicBezTo>
                      <a:pt x="338408" y="108740"/>
                      <a:pt x="331262" y="100614"/>
                      <a:pt x="321734" y="97041"/>
                    </a:cubicBezTo>
                    <a:cubicBezTo>
                      <a:pt x="308260" y="91988"/>
                      <a:pt x="293511" y="91397"/>
                      <a:pt x="279400" y="88575"/>
                    </a:cubicBezTo>
                    <a:cubicBezTo>
                      <a:pt x="269411" y="81916"/>
                      <a:pt x="245533" y="70448"/>
                      <a:pt x="228600" y="63175"/>
                    </a:cubicBezTo>
                    <a:cubicBezTo>
                      <a:pt x="211667" y="55902"/>
                      <a:pt x="190547" y="51018"/>
                      <a:pt x="177800" y="44939"/>
                    </a:cubicBezTo>
                    <a:cubicBezTo>
                      <a:pt x="165053" y="38860"/>
                      <a:pt x="164821" y="30843"/>
                      <a:pt x="152121" y="26703"/>
                    </a:cubicBezTo>
                    <a:cubicBezTo>
                      <a:pt x="139421" y="22563"/>
                      <a:pt x="110525" y="20097"/>
                      <a:pt x="101600" y="20097"/>
                    </a:cubicBezTo>
                    <a:lnTo>
                      <a:pt x="0" y="0"/>
                    </a:lnTo>
                    <a:lnTo>
                      <a:pt x="0" y="21557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" y="2781624"/>
                <a:ext cx="2073363" cy="40763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597211" y="2781301"/>
              <a:ext cx="5546789" cy="4076698"/>
              <a:chOff x="4096744" y="2781301"/>
              <a:chExt cx="5546789" cy="4076698"/>
            </a:xfrm>
          </p:grpSpPr>
          <p:sp>
            <p:nvSpPr>
              <p:cNvPr id="35" name="Rectangle 34"/>
              <p:cNvSpPr/>
              <p:nvPr/>
            </p:nvSpPr>
            <p:spPr>
              <a:xfrm flipH="1">
                <a:off x="5172011" y="2781623"/>
                <a:ext cx="4471522" cy="40763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096744" y="2781301"/>
                <a:ext cx="1075267" cy="4076698"/>
              </a:xfrm>
              <a:custGeom>
                <a:avLst/>
                <a:gdLst>
                  <a:gd name="connsiteX0" fmla="*/ 1075267 w 1075267"/>
                  <a:gd name="connsiteY0" fmla="*/ 18187 h 4090654"/>
                  <a:gd name="connsiteX1" fmla="*/ 1075267 w 1075267"/>
                  <a:gd name="connsiteY1" fmla="*/ 4090654 h 4090654"/>
                  <a:gd name="connsiteX2" fmla="*/ 0 w 1075267"/>
                  <a:gd name="connsiteY2" fmla="*/ 4090654 h 4090654"/>
                  <a:gd name="connsiteX3" fmla="*/ 0 w 1075267"/>
                  <a:gd name="connsiteY3" fmla="*/ 4014454 h 4090654"/>
                  <a:gd name="connsiteX4" fmla="*/ 25400 w 1075267"/>
                  <a:gd name="connsiteY4" fmla="*/ 3870521 h 4090654"/>
                  <a:gd name="connsiteX5" fmla="*/ 33867 w 1075267"/>
                  <a:gd name="connsiteY5" fmla="*/ 3845121 h 4090654"/>
                  <a:gd name="connsiteX6" fmla="*/ 76200 w 1075267"/>
                  <a:gd name="connsiteY6" fmla="*/ 3802787 h 4090654"/>
                  <a:gd name="connsiteX7" fmla="*/ 84667 w 1075267"/>
                  <a:gd name="connsiteY7" fmla="*/ 3777387 h 4090654"/>
                  <a:gd name="connsiteX8" fmla="*/ 135467 w 1075267"/>
                  <a:gd name="connsiteY8" fmla="*/ 3709654 h 4090654"/>
                  <a:gd name="connsiteX9" fmla="*/ 177800 w 1075267"/>
                  <a:gd name="connsiteY9" fmla="*/ 3582654 h 4090654"/>
                  <a:gd name="connsiteX10" fmla="*/ 203200 w 1075267"/>
                  <a:gd name="connsiteY10" fmla="*/ 3523387 h 4090654"/>
                  <a:gd name="connsiteX11" fmla="*/ 228600 w 1075267"/>
                  <a:gd name="connsiteY11" fmla="*/ 3497987 h 4090654"/>
                  <a:gd name="connsiteX12" fmla="*/ 237067 w 1075267"/>
                  <a:gd name="connsiteY12" fmla="*/ 3472587 h 4090654"/>
                  <a:gd name="connsiteX13" fmla="*/ 254000 w 1075267"/>
                  <a:gd name="connsiteY13" fmla="*/ 3447187 h 4090654"/>
                  <a:gd name="connsiteX14" fmla="*/ 279400 w 1075267"/>
                  <a:gd name="connsiteY14" fmla="*/ 3396387 h 4090654"/>
                  <a:gd name="connsiteX15" fmla="*/ 287867 w 1075267"/>
                  <a:gd name="connsiteY15" fmla="*/ 3354054 h 4090654"/>
                  <a:gd name="connsiteX16" fmla="*/ 304800 w 1075267"/>
                  <a:gd name="connsiteY16" fmla="*/ 3303254 h 4090654"/>
                  <a:gd name="connsiteX17" fmla="*/ 313267 w 1075267"/>
                  <a:gd name="connsiteY17" fmla="*/ 3277854 h 4090654"/>
                  <a:gd name="connsiteX18" fmla="*/ 321733 w 1075267"/>
                  <a:gd name="connsiteY18" fmla="*/ 3243987 h 4090654"/>
                  <a:gd name="connsiteX19" fmla="*/ 338667 w 1075267"/>
                  <a:gd name="connsiteY19" fmla="*/ 3159321 h 4090654"/>
                  <a:gd name="connsiteX20" fmla="*/ 347133 w 1075267"/>
                  <a:gd name="connsiteY20" fmla="*/ 3125454 h 4090654"/>
                  <a:gd name="connsiteX21" fmla="*/ 355600 w 1075267"/>
                  <a:gd name="connsiteY21" fmla="*/ 3057721 h 4090654"/>
                  <a:gd name="connsiteX22" fmla="*/ 364067 w 1075267"/>
                  <a:gd name="connsiteY22" fmla="*/ 3032321 h 4090654"/>
                  <a:gd name="connsiteX23" fmla="*/ 372533 w 1075267"/>
                  <a:gd name="connsiteY23" fmla="*/ 2989987 h 4090654"/>
                  <a:gd name="connsiteX24" fmla="*/ 389467 w 1075267"/>
                  <a:gd name="connsiteY24" fmla="*/ 2922254 h 4090654"/>
                  <a:gd name="connsiteX25" fmla="*/ 406400 w 1075267"/>
                  <a:gd name="connsiteY25" fmla="*/ 2862987 h 4090654"/>
                  <a:gd name="connsiteX26" fmla="*/ 414867 w 1075267"/>
                  <a:gd name="connsiteY26" fmla="*/ 2786787 h 4090654"/>
                  <a:gd name="connsiteX27" fmla="*/ 423333 w 1075267"/>
                  <a:gd name="connsiteY27" fmla="*/ 2735987 h 4090654"/>
                  <a:gd name="connsiteX28" fmla="*/ 431800 w 1075267"/>
                  <a:gd name="connsiteY28" fmla="*/ 2524321 h 4090654"/>
                  <a:gd name="connsiteX29" fmla="*/ 448733 w 1075267"/>
                  <a:gd name="connsiteY29" fmla="*/ 2448121 h 4090654"/>
                  <a:gd name="connsiteX30" fmla="*/ 457200 w 1075267"/>
                  <a:gd name="connsiteY30" fmla="*/ 2338054 h 4090654"/>
                  <a:gd name="connsiteX31" fmla="*/ 474133 w 1075267"/>
                  <a:gd name="connsiteY31" fmla="*/ 1931654 h 4090654"/>
                  <a:gd name="connsiteX32" fmla="*/ 491067 w 1075267"/>
                  <a:gd name="connsiteY32" fmla="*/ 1728454 h 4090654"/>
                  <a:gd name="connsiteX33" fmla="*/ 524933 w 1075267"/>
                  <a:gd name="connsiteY33" fmla="*/ 1652254 h 4090654"/>
                  <a:gd name="connsiteX34" fmla="*/ 533400 w 1075267"/>
                  <a:gd name="connsiteY34" fmla="*/ 1626854 h 4090654"/>
                  <a:gd name="connsiteX35" fmla="*/ 550333 w 1075267"/>
                  <a:gd name="connsiteY35" fmla="*/ 1601454 h 4090654"/>
                  <a:gd name="connsiteX36" fmla="*/ 558800 w 1075267"/>
                  <a:gd name="connsiteY36" fmla="*/ 1576054 h 4090654"/>
                  <a:gd name="connsiteX37" fmla="*/ 592667 w 1075267"/>
                  <a:gd name="connsiteY37" fmla="*/ 1533721 h 4090654"/>
                  <a:gd name="connsiteX38" fmla="*/ 601133 w 1075267"/>
                  <a:gd name="connsiteY38" fmla="*/ 1508321 h 4090654"/>
                  <a:gd name="connsiteX39" fmla="*/ 618067 w 1075267"/>
                  <a:gd name="connsiteY39" fmla="*/ 1482921 h 4090654"/>
                  <a:gd name="connsiteX40" fmla="*/ 626533 w 1075267"/>
                  <a:gd name="connsiteY40" fmla="*/ 1449054 h 4090654"/>
                  <a:gd name="connsiteX41" fmla="*/ 635000 w 1075267"/>
                  <a:gd name="connsiteY41" fmla="*/ 1423654 h 4090654"/>
                  <a:gd name="connsiteX42" fmla="*/ 651933 w 1075267"/>
                  <a:gd name="connsiteY42" fmla="*/ 1355921 h 4090654"/>
                  <a:gd name="connsiteX43" fmla="*/ 660400 w 1075267"/>
                  <a:gd name="connsiteY43" fmla="*/ 1322054 h 4090654"/>
                  <a:gd name="connsiteX44" fmla="*/ 668867 w 1075267"/>
                  <a:gd name="connsiteY44" fmla="*/ 1271254 h 4090654"/>
                  <a:gd name="connsiteX45" fmla="*/ 685800 w 1075267"/>
                  <a:gd name="connsiteY45" fmla="*/ 1220454 h 4090654"/>
                  <a:gd name="connsiteX46" fmla="*/ 702733 w 1075267"/>
                  <a:gd name="connsiteY46" fmla="*/ 1144254 h 4090654"/>
                  <a:gd name="connsiteX47" fmla="*/ 711200 w 1075267"/>
                  <a:gd name="connsiteY47" fmla="*/ 1025721 h 4090654"/>
                  <a:gd name="connsiteX48" fmla="*/ 719667 w 1075267"/>
                  <a:gd name="connsiteY48" fmla="*/ 763254 h 4090654"/>
                  <a:gd name="connsiteX49" fmla="*/ 728133 w 1075267"/>
                  <a:gd name="connsiteY49" fmla="*/ 737854 h 4090654"/>
                  <a:gd name="connsiteX50" fmla="*/ 745067 w 1075267"/>
                  <a:gd name="connsiteY50" fmla="*/ 661654 h 4090654"/>
                  <a:gd name="connsiteX51" fmla="*/ 753533 w 1075267"/>
                  <a:gd name="connsiteY51" fmla="*/ 627787 h 4090654"/>
                  <a:gd name="connsiteX52" fmla="*/ 762000 w 1075267"/>
                  <a:gd name="connsiteY52" fmla="*/ 585454 h 4090654"/>
                  <a:gd name="connsiteX53" fmla="*/ 778933 w 1075267"/>
                  <a:gd name="connsiteY53" fmla="*/ 534654 h 4090654"/>
                  <a:gd name="connsiteX54" fmla="*/ 787400 w 1075267"/>
                  <a:gd name="connsiteY54" fmla="*/ 509254 h 4090654"/>
                  <a:gd name="connsiteX55" fmla="*/ 795867 w 1075267"/>
                  <a:gd name="connsiteY55" fmla="*/ 475387 h 4090654"/>
                  <a:gd name="connsiteX56" fmla="*/ 812800 w 1075267"/>
                  <a:gd name="connsiteY56" fmla="*/ 449987 h 4090654"/>
                  <a:gd name="connsiteX57" fmla="*/ 821267 w 1075267"/>
                  <a:gd name="connsiteY57" fmla="*/ 424587 h 4090654"/>
                  <a:gd name="connsiteX58" fmla="*/ 872067 w 1075267"/>
                  <a:gd name="connsiteY58" fmla="*/ 356854 h 4090654"/>
                  <a:gd name="connsiteX59" fmla="*/ 889000 w 1075267"/>
                  <a:gd name="connsiteY59" fmla="*/ 306054 h 4090654"/>
                  <a:gd name="connsiteX60" fmla="*/ 905933 w 1075267"/>
                  <a:gd name="connsiteY60" fmla="*/ 280654 h 4090654"/>
                  <a:gd name="connsiteX61" fmla="*/ 922867 w 1075267"/>
                  <a:gd name="connsiteY61" fmla="*/ 229854 h 4090654"/>
                  <a:gd name="connsiteX62" fmla="*/ 931333 w 1075267"/>
                  <a:gd name="connsiteY62" fmla="*/ 204454 h 4090654"/>
                  <a:gd name="connsiteX63" fmla="*/ 948267 w 1075267"/>
                  <a:gd name="connsiteY63" fmla="*/ 179054 h 4090654"/>
                  <a:gd name="connsiteX64" fmla="*/ 956733 w 1075267"/>
                  <a:gd name="connsiteY64" fmla="*/ 153654 h 4090654"/>
                  <a:gd name="connsiteX65" fmla="*/ 999067 w 1075267"/>
                  <a:gd name="connsiteY65" fmla="*/ 77454 h 4090654"/>
                  <a:gd name="connsiteX66" fmla="*/ 1024467 w 1075267"/>
                  <a:gd name="connsiteY66" fmla="*/ 1254 h 4090654"/>
                  <a:gd name="connsiteX67" fmla="*/ 1075267 w 1075267"/>
                  <a:gd name="connsiteY67" fmla="*/ 18187 h 4090654"/>
                  <a:gd name="connsiteX0" fmla="*/ 1075267 w 1075267"/>
                  <a:gd name="connsiteY0" fmla="*/ 4787 h 4077254"/>
                  <a:gd name="connsiteX1" fmla="*/ 1075267 w 1075267"/>
                  <a:gd name="connsiteY1" fmla="*/ 4077254 h 4077254"/>
                  <a:gd name="connsiteX2" fmla="*/ 0 w 1075267"/>
                  <a:gd name="connsiteY2" fmla="*/ 4077254 h 4077254"/>
                  <a:gd name="connsiteX3" fmla="*/ 0 w 1075267"/>
                  <a:gd name="connsiteY3" fmla="*/ 4001054 h 4077254"/>
                  <a:gd name="connsiteX4" fmla="*/ 25400 w 1075267"/>
                  <a:gd name="connsiteY4" fmla="*/ 3857121 h 4077254"/>
                  <a:gd name="connsiteX5" fmla="*/ 33867 w 1075267"/>
                  <a:gd name="connsiteY5" fmla="*/ 3831721 h 4077254"/>
                  <a:gd name="connsiteX6" fmla="*/ 76200 w 1075267"/>
                  <a:gd name="connsiteY6" fmla="*/ 3789387 h 4077254"/>
                  <a:gd name="connsiteX7" fmla="*/ 84667 w 1075267"/>
                  <a:gd name="connsiteY7" fmla="*/ 3763987 h 4077254"/>
                  <a:gd name="connsiteX8" fmla="*/ 135467 w 1075267"/>
                  <a:gd name="connsiteY8" fmla="*/ 3696254 h 4077254"/>
                  <a:gd name="connsiteX9" fmla="*/ 177800 w 1075267"/>
                  <a:gd name="connsiteY9" fmla="*/ 3569254 h 4077254"/>
                  <a:gd name="connsiteX10" fmla="*/ 203200 w 1075267"/>
                  <a:gd name="connsiteY10" fmla="*/ 3509987 h 4077254"/>
                  <a:gd name="connsiteX11" fmla="*/ 228600 w 1075267"/>
                  <a:gd name="connsiteY11" fmla="*/ 3484587 h 4077254"/>
                  <a:gd name="connsiteX12" fmla="*/ 237067 w 1075267"/>
                  <a:gd name="connsiteY12" fmla="*/ 3459187 h 4077254"/>
                  <a:gd name="connsiteX13" fmla="*/ 254000 w 1075267"/>
                  <a:gd name="connsiteY13" fmla="*/ 3433787 h 4077254"/>
                  <a:gd name="connsiteX14" fmla="*/ 279400 w 1075267"/>
                  <a:gd name="connsiteY14" fmla="*/ 3382987 h 4077254"/>
                  <a:gd name="connsiteX15" fmla="*/ 287867 w 1075267"/>
                  <a:gd name="connsiteY15" fmla="*/ 3340654 h 4077254"/>
                  <a:gd name="connsiteX16" fmla="*/ 304800 w 1075267"/>
                  <a:gd name="connsiteY16" fmla="*/ 3289854 h 4077254"/>
                  <a:gd name="connsiteX17" fmla="*/ 313267 w 1075267"/>
                  <a:gd name="connsiteY17" fmla="*/ 3264454 h 4077254"/>
                  <a:gd name="connsiteX18" fmla="*/ 321733 w 1075267"/>
                  <a:gd name="connsiteY18" fmla="*/ 3230587 h 4077254"/>
                  <a:gd name="connsiteX19" fmla="*/ 338667 w 1075267"/>
                  <a:gd name="connsiteY19" fmla="*/ 3145921 h 4077254"/>
                  <a:gd name="connsiteX20" fmla="*/ 347133 w 1075267"/>
                  <a:gd name="connsiteY20" fmla="*/ 3112054 h 4077254"/>
                  <a:gd name="connsiteX21" fmla="*/ 355600 w 1075267"/>
                  <a:gd name="connsiteY21" fmla="*/ 3044321 h 4077254"/>
                  <a:gd name="connsiteX22" fmla="*/ 364067 w 1075267"/>
                  <a:gd name="connsiteY22" fmla="*/ 3018921 h 4077254"/>
                  <a:gd name="connsiteX23" fmla="*/ 372533 w 1075267"/>
                  <a:gd name="connsiteY23" fmla="*/ 2976587 h 4077254"/>
                  <a:gd name="connsiteX24" fmla="*/ 389467 w 1075267"/>
                  <a:gd name="connsiteY24" fmla="*/ 2908854 h 4077254"/>
                  <a:gd name="connsiteX25" fmla="*/ 406400 w 1075267"/>
                  <a:gd name="connsiteY25" fmla="*/ 2849587 h 4077254"/>
                  <a:gd name="connsiteX26" fmla="*/ 414867 w 1075267"/>
                  <a:gd name="connsiteY26" fmla="*/ 2773387 h 4077254"/>
                  <a:gd name="connsiteX27" fmla="*/ 423333 w 1075267"/>
                  <a:gd name="connsiteY27" fmla="*/ 2722587 h 4077254"/>
                  <a:gd name="connsiteX28" fmla="*/ 431800 w 1075267"/>
                  <a:gd name="connsiteY28" fmla="*/ 2510921 h 4077254"/>
                  <a:gd name="connsiteX29" fmla="*/ 448733 w 1075267"/>
                  <a:gd name="connsiteY29" fmla="*/ 2434721 h 4077254"/>
                  <a:gd name="connsiteX30" fmla="*/ 457200 w 1075267"/>
                  <a:gd name="connsiteY30" fmla="*/ 2324654 h 4077254"/>
                  <a:gd name="connsiteX31" fmla="*/ 474133 w 1075267"/>
                  <a:gd name="connsiteY31" fmla="*/ 1918254 h 4077254"/>
                  <a:gd name="connsiteX32" fmla="*/ 491067 w 1075267"/>
                  <a:gd name="connsiteY32" fmla="*/ 1715054 h 4077254"/>
                  <a:gd name="connsiteX33" fmla="*/ 524933 w 1075267"/>
                  <a:gd name="connsiteY33" fmla="*/ 1638854 h 4077254"/>
                  <a:gd name="connsiteX34" fmla="*/ 533400 w 1075267"/>
                  <a:gd name="connsiteY34" fmla="*/ 1613454 h 4077254"/>
                  <a:gd name="connsiteX35" fmla="*/ 550333 w 1075267"/>
                  <a:gd name="connsiteY35" fmla="*/ 1588054 h 4077254"/>
                  <a:gd name="connsiteX36" fmla="*/ 558800 w 1075267"/>
                  <a:gd name="connsiteY36" fmla="*/ 1562654 h 4077254"/>
                  <a:gd name="connsiteX37" fmla="*/ 592667 w 1075267"/>
                  <a:gd name="connsiteY37" fmla="*/ 1520321 h 4077254"/>
                  <a:gd name="connsiteX38" fmla="*/ 601133 w 1075267"/>
                  <a:gd name="connsiteY38" fmla="*/ 1494921 h 4077254"/>
                  <a:gd name="connsiteX39" fmla="*/ 618067 w 1075267"/>
                  <a:gd name="connsiteY39" fmla="*/ 1469521 h 4077254"/>
                  <a:gd name="connsiteX40" fmla="*/ 626533 w 1075267"/>
                  <a:gd name="connsiteY40" fmla="*/ 1435654 h 4077254"/>
                  <a:gd name="connsiteX41" fmla="*/ 635000 w 1075267"/>
                  <a:gd name="connsiteY41" fmla="*/ 1410254 h 4077254"/>
                  <a:gd name="connsiteX42" fmla="*/ 651933 w 1075267"/>
                  <a:gd name="connsiteY42" fmla="*/ 1342521 h 4077254"/>
                  <a:gd name="connsiteX43" fmla="*/ 660400 w 1075267"/>
                  <a:gd name="connsiteY43" fmla="*/ 1308654 h 4077254"/>
                  <a:gd name="connsiteX44" fmla="*/ 668867 w 1075267"/>
                  <a:gd name="connsiteY44" fmla="*/ 1257854 h 4077254"/>
                  <a:gd name="connsiteX45" fmla="*/ 685800 w 1075267"/>
                  <a:gd name="connsiteY45" fmla="*/ 1207054 h 4077254"/>
                  <a:gd name="connsiteX46" fmla="*/ 702733 w 1075267"/>
                  <a:gd name="connsiteY46" fmla="*/ 1130854 h 4077254"/>
                  <a:gd name="connsiteX47" fmla="*/ 711200 w 1075267"/>
                  <a:gd name="connsiteY47" fmla="*/ 1012321 h 4077254"/>
                  <a:gd name="connsiteX48" fmla="*/ 719667 w 1075267"/>
                  <a:gd name="connsiteY48" fmla="*/ 749854 h 4077254"/>
                  <a:gd name="connsiteX49" fmla="*/ 728133 w 1075267"/>
                  <a:gd name="connsiteY49" fmla="*/ 724454 h 4077254"/>
                  <a:gd name="connsiteX50" fmla="*/ 745067 w 1075267"/>
                  <a:gd name="connsiteY50" fmla="*/ 648254 h 4077254"/>
                  <a:gd name="connsiteX51" fmla="*/ 753533 w 1075267"/>
                  <a:gd name="connsiteY51" fmla="*/ 614387 h 4077254"/>
                  <a:gd name="connsiteX52" fmla="*/ 762000 w 1075267"/>
                  <a:gd name="connsiteY52" fmla="*/ 572054 h 4077254"/>
                  <a:gd name="connsiteX53" fmla="*/ 778933 w 1075267"/>
                  <a:gd name="connsiteY53" fmla="*/ 521254 h 4077254"/>
                  <a:gd name="connsiteX54" fmla="*/ 787400 w 1075267"/>
                  <a:gd name="connsiteY54" fmla="*/ 495854 h 4077254"/>
                  <a:gd name="connsiteX55" fmla="*/ 795867 w 1075267"/>
                  <a:gd name="connsiteY55" fmla="*/ 461987 h 4077254"/>
                  <a:gd name="connsiteX56" fmla="*/ 812800 w 1075267"/>
                  <a:gd name="connsiteY56" fmla="*/ 436587 h 4077254"/>
                  <a:gd name="connsiteX57" fmla="*/ 821267 w 1075267"/>
                  <a:gd name="connsiteY57" fmla="*/ 411187 h 4077254"/>
                  <a:gd name="connsiteX58" fmla="*/ 872067 w 1075267"/>
                  <a:gd name="connsiteY58" fmla="*/ 343454 h 4077254"/>
                  <a:gd name="connsiteX59" fmla="*/ 889000 w 1075267"/>
                  <a:gd name="connsiteY59" fmla="*/ 292654 h 4077254"/>
                  <a:gd name="connsiteX60" fmla="*/ 905933 w 1075267"/>
                  <a:gd name="connsiteY60" fmla="*/ 267254 h 4077254"/>
                  <a:gd name="connsiteX61" fmla="*/ 922867 w 1075267"/>
                  <a:gd name="connsiteY61" fmla="*/ 216454 h 4077254"/>
                  <a:gd name="connsiteX62" fmla="*/ 931333 w 1075267"/>
                  <a:gd name="connsiteY62" fmla="*/ 191054 h 4077254"/>
                  <a:gd name="connsiteX63" fmla="*/ 948267 w 1075267"/>
                  <a:gd name="connsiteY63" fmla="*/ 165654 h 4077254"/>
                  <a:gd name="connsiteX64" fmla="*/ 956733 w 1075267"/>
                  <a:gd name="connsiteY64" fmla="*/ 140254 h 4077254"/>
                  <a:gd name="connsiteX65" fmla="*/ 999067 w 1075267"/>
                  <a:gd name="connsiteY65" fmla="*/ 64054 h 4077254"/>
                  <a:gd name="connsiteX66" fmla="*/ 1028139 w 1075267"/>
                  <a:gd name="connsiteY66" fmla="*/ 24577 h 4077254"/>
                  <a:gd name="connsiteX67" fmla="*/ 1075267 w 1075267"/>
                  <a:gd name="connsiteY67" fmla="*/ 4787 h 4077254"/>
                  <a:gd name="connsiteX0" fmla="*/ 1075267 w 1075267"/>
                  <a:gd name="connsiteY0" fmla="*/ 0 h 4072467"/>
                  <a:gd name="connsiteX1" fmla="*/ 1075267 w 1075267"/>
                  <a:gd name="connsiteY1" fmla="*/ 4072467 h 4072467"/>
                  <a:gd name="connsiteX2" fmla="*/ 0 w 1075267"/>
                  <a:gd name="connsiteY2" fmla="*/ 4072467 h 4072467"/>
                  <a:gd name="connsiteX3" fmla="*/ 0 w 1075267"/>
                  <a:gd name="connsiteY3" fmla="*/ 3996267 h 4072467"/>
                  <a:gd name="connsiteX4" fmla="*/ 25400 w 1075267"/>
                  <a:gd name="connsiteY4" fmla="*/ 3852334 h 4072467"/>
                  <a:gd name="connsiteX5" fmla="*/ 33867 w 1075267"/>
                  <a:gd name="connsiteY5" fmla="*/ 3826934 h 4072467"/>
                  <a:gd name="connsiteX6" fmla="*/ 76200 w 1075267"/>
                  <a:gd name="connsiteY6" fmla="*/ 3784600 h 4072467"/>
                  <a:gd name="connsiteX7" fmla="*/ 84667 w 1075267"/>
                  <a:gd name="connsiteY7" fmla="*/ 3759200 h 4072467"/>
                  <a:gd name="connsiteX8" fmla="*/ 135467 w 1075267"/>
                  <a:gd name="connsiteY8" fmla="*/ 3691467 h 4072467"/>
                  <a:gd name="connsiteX9" fmla="*/ 177800 w 1075267"/>
                  <a:gd name="connsiteY9" fmla="*/ 3564467 h 4072467"/>
                  <a:gd name="connsiteX10" fmla="*/ 203200 w 1075267"/>
                  <a:gd name="connsiteY10" fmla="*/ 3505200 h 4072467"/>
                  <a:gd name="connsiteX11" fmla="*/ 228600 w 1075267"/>
                  <a:gd name="connsiteY11" fmla="*/ 3479800 h 4072467"/>
                  <a:gd name="connsiteX12" fmla="*/ 237067 w 1075267"/>
                  <a:gd name="connsiteY12" fmla="*/ 3454400 h 4072467"/>
                  <a:gd name="connsiteX13" fmla="*/ 254000 w 1075267"/>
                  <a:gd name="connsiteY13" fmla="*/ 3429000 h 4072467"/>
                  <a:gd name="connsiteX14" fmla="*/ 279400 w 1075267"/>
                  <a:gd name="connsiteY14" fmla="*/ 3378200 h 4072467"/>
                  <a:gd name="connsiteX15" fmla="*/ 287867 w 1075267"/>
                  <a:gd name="connsiteY15" fmla="*/ 3335867 h 4072467"/>
                  <a:gd name="connsiteX16" fmla="*/ 304800 w 1075267"/>
                  <a:gd name="connsiteY16" fmla="*/ 3285067 h 4072467"/>
                  <a:gd name="connsiteX17" fmla="*/ 313267 w 1075267"/>
                  <a:gd name="connsiteY17" fmla="*/ 3259667 h 4072467"/>
                  <a:gd name="connsiteX18" fmla="*/ 321733 w 1075267"/>
                  <a:gd name="connsiteY18" fmla="*/ 3225800 h 4072467"/>
                  <a:gd name="connsiteX19" fmla="*/ 338667 w 1075267"/>
                  <a:gd name="connsiteY19" fmla="*/ 3141134 h 4072467"/>
                  <a:gd name="connsiteX20" fmla="*/ 347133 w 1075267"/>
                  <a:gd name="connsiteY20" fmla="*/ 3107267 h 4072467"/>
                  <a:gd name="connsiteX21" fmla="*/ 355600 w 1075267"/>
                  <a:gd name="connsiteY21" fmla="*/ 3039534 h 4072467"/>
                  <a:gd name="connsiteX22" fmla="*/ 364067 w 1075267"/>
                  <a:gd name="connsiteY22" fmla="*/ 3014134 h 4072467"/>
                  <a:gd name="connsiteX23" fmla="*/ 372533 w 1075267"/>
                  <a:gd name="connsiteY23" fmla="*/ 2971800 h 4072467"/>
                  <a:gd name="connsiteX24" fmla="*/ 389467 w 1075267"/>
                  <a:gd name="connsiteY24" fmla="*/ 2904067 h 4072467"/>
                  <a:gd name="connsiteX25" fmla="*/ 406400 w 1075267"/>
                  <a:gd name="connsiteY25" fmla="*/ 2844800 h 4072467"/>
                  <a:gd name="connsiteX26" fmla="*/ 414867 w 1075267"/>
                  <a:gd name="connsiteY26" fmla="*/ 2768600 h 4072467"/>
                  <a:gd name="connsiteX27" fmla="*/ 423333 w 1075267"/>
                  <a:gd name="connsiteY27" fmla="*/ 2717800 h 4072467"/>
                  <a:gd name="connsiteX28" fmla="*/ 431800 w 1075267"/>
                  <a:gd name="connsiteY28" fmla="*/ 2506134 h 4072467"/>
                  <a:gd name="connsiteX29" fmla="*/ 448733 w 1075267"/>
                  <a:gd name="connsiteY29" fmla="*/ 2429934 h 4072467"/>
                  <a:gd name="connsiteX30" fmla="*/ 457200 w 1075267"/>
                  <a:gd name="connsiteY30" fmla="*/ 2319867 h 4072467"/>
                  <a:gd name="connsiteX31" fmla="*/ 474133 w 1075267"/>
                  <a:gd name="connsiteY31" fmla="*/ 1913467 h 4072467"/>
                  <a:gd name="connsiteX32" fmla="*/ 491067 w 1075267"/>
                  <a:gd name="connsiteY32" fmla="*/ 1710267 h 4072467"/>
                  <a:gd name="connsiteX33" fmla="*/ 524933 w 1075267"/>
                  <a:gd name="connsiteY33" fmla="*/ 1634067 h 4072467"/>
                  <a:gd name="connsiteX34" fmla="*/ 533400 w 1075267"/>
                  <a:gd name="connsiteY34" fmla="*/ 1608667 h 4072467"/>
                  <a:gd name="connsiteX35" fmla="*/ 550333 w 1075267"/>
                  <a:gd name="connsiteY35" fmla="*/ 1583267 h 4072467"/>
                  <a:gd name="connsiteX36" fmla="*/ 558800 w 1075267"/>
                  <a:gd name="connsiteY36" fmla="*/ 1557867 h 4072467"/>
                  <a:gd name="connsiteX37" fmla="*/ 592667 w 1075267"/>
                  <a:gd name="connsiteY37" fmla="*/ 1515534 h 4072467"/>
                  <a:gd name="connsiteX38" fmla="*/ 601133 w 1075267"/>
                  <a:gd name="connsiteY38" fmla="*/ 1490134 h 4072467"/>
                  <a:gd name="connsiteX39" fmla="*/ 618067 w 1075267"/>
                  <a:gd name="connsiteY39" fmla="*/ 1464734 h 4072467"/>
                  <a:gd name="connsiteX40" fmla="*/ 626533 w 1075267"/>
                  <a:gd name="connsiteY40" fmla="*/ 1430867 h 4072467"/>
                  <a:gd name="connsiteX41" fmla="*/ 635000 w 1075267"/>
                  <a:gd name="connsiteY41" fmla="*/ 1405467 h 4072467"/>
                  <a:gd name="connsiteX42" fmla="*/ 651933 w 1075267"/>
                  <a:gd name="connsiteY42" fmla="*/ 1337734 h 4072467"/>
                  <a:gd name="connsiteX43" fmla="*/ 660400 w 1075267"/>
                  <a:gd name="connsiteY43" fmla="*/ 1303867 h 4072467"/>
                  <a:gd name="connsiteX44" fmla="*/ 668867 w 1075267"/>
                  <a:gd name="connsiteY44" fmla="*/ 1253067 h 4072467"/>
                  <a:gd name="connsiteX45" fmla="*/ 685800 w 1075267"/>
                  <a:gd name="connsiteY45" fmla="*/ 1202267 h 4072467"/>
                  <a:gd name="connsiteX46" fmla="*/ 702733 w 1075267"/>
                  <a:gd name="connsiteY46" fmla="*/ 1126067 h 4072467"/>
                  <a:gd name="connsiteX47" fmla="*/ 711200 w 1075267"/>
                  <a:gd name="connsiteY47" fmla="*/ 1007534 h 4072467"/>
                  <a:gd name="connsiteX48" fmla="*/ 719667 w 1075267"/>
                  <a:gd name="connsiteY48" fmla="*/ 745067 h 4072467"/>
                  <a:gd name="connsiteX49" fmla="*/ 728133 w 1075267"/>
                  <a:gd name="connsiteY49" fmla="*/ 719667 h 4072467"/>
                  <a:gd name="connsiteX50" fmla="*/ 745067 w 1075267"/>
                  <a:gd name="connsiteY50" fmla="*/ 643467 h 4072467"/>
                  <a:gd name="connsiteX51" fmla="*/ 753533 w 1075267"/>
                  <a:gd name="connsiteY51" fmla="*/ 609600 h 4072467"/>
                  <a:gd name="connsiteX52" fmla="*/ 762000 w 1075267"/>
                  <a:gd name="connsiteY52" fmla="*/ 567267 h 4072467"/>
                  <a:gd name="connsiteX53" fmla="*/ 778933 w 1075267"/>
                  <a:gd name="connsiteY53" fmla="*/ 516467 h 4072467"/>
                  <a:gd name="connsiteX54" fmla="*/ 787400 w 1075267"/>
                  <a:gd name="connsiteY54" fmla="*/ 491067 h 4072467"/>
                  <a:gd name="connsiteX55" fmla="*/ 795867 w 1075267"/>
                  <a:gd name="connsiteY55" fmla="*/ 457200 h 4072467"/>
                  <a:gd name="connsiteX56" fmla="*/ 812800 w 1075267"/>
                  <a:gd name="connsiteY56" fmla="*/ 431800 h 4072467"/>
                  <a:gd name="connsiteX57" fmla="*/ 821267 w 1075267"/>
                  <a:gd name="connsiteY57" fmla="*/ 406400 h 4072467"/>
                  <a:gd name="connsiteX58" fmla="*/ 872067 w 1075267"/>
                  <a:gd name="connsiteY58" fmla="*/ 338667 h 4072467"/>
                  <a:gd name="connsiteX59" fmla="*/ 889000 w 1075267"/>
                  <a:gd name="connsiteY59" fmla="*/ 287867 h 4072467"/>
                  <a:gd name="connsiteX60" fmla="*/ 905933 w 1075267"/>
                  <a:gd name="connsiteY60" fmla="*/ 262467 h 4072467"/>
                  <a:gd name="connsiteX61" fmla="*/ 922867 w 1075267"/>
                  <a:gd name="connsiteY61" fmla="*/ 211667 h 4072467"/>
                  <a:gd name="connsiteX62" fmla="*/ 931333 w 1075267"/>
                  <a:gd name="connsiteY62" fmla="*/ 186267 h 4072467"/>
                  <a:gd name="connsiteX63" fmla="*/ 948267 w 1075267"/>
                  <a:gd name="connsiteY63" fmla="*/ 160867 h 4072467"/>
                  <a:gd name="connsiteX64" fmla="*/ 956733 w 1075267"/>
                  <a:gd name="connsiteY64" fmla="*/ 135467 h 4072467"/>
                  <a:gd name="connsiteX65" fmla="*/ 999067 w 1075267"/>
                  <a:gd name="connsiteY65" fmla="*/ 59267 h 4072467"/>
                  <a:gd name="connsiteX66" fmla="*/ 1028139 w 1075267"/>
                  <a:gd name="connsiteY66" fmla="*/ 19790 h 4072467"/>
                  <a:gd name="connsiteX67" fmla="*/ 1075267 w 1075267"/>
                  <a:gd name="connsiteY67" fmla="*/ 0 h 407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75267" h="4072467">
                    <a:moveTo>
                      <a:pt x="1075267" y="0"/>
                    </a:moveTo>
                    <a:lnTo>
                      <a:pt x="1075267" y="4072467"/>
                    </a:lnTo>
                    <a:lnTo>
                      <a:pt x="0" y="4072467"/>
                    </a:lnTo>
                    <a:lnTo>
                      <a:pt x="0" y="3996267"/>
                    </a:lnTo>
                    <a:cubicBezTo>
                      <a:pt x="10083" y="3885362"/>
                      <a:pt x="-1390" y="3932705"/>
                      <a:pt x="25400" y="3852334"/>
                    </a:cubicBezTo>
                    <a:cubicBezTo>
                      <a:pt x="28222" y="3843867"/>
                      <a:pt x="27556" y="3833245"/>
                      <a:pt x="33867" y="3826934"/>
                    </a:cubicBezTo>
                    <a:lnTo>
                      <a:pt x="76200" y="3784600"/>
                    </a:lnTo>
                    <a:cubicBezTo>
                      <a:pt x="79022" y="3776133"/>
                      <a:pt x="80333" y="3767002"/>
                      <a:pt x="84667" y="3759200"/>
                    </a:cubicBezTo>
                    <a:cubicBezTo>
                      <a:pt x="108603" y="3716115"/>
                      <a:pt x="109774" y="3717159"/>
                      <a:pt x="135467" y="3691467"/>
                    </a:cubicBezTo>
                    <a:lnTo>
                      <a:pt x="177800" y="3564467"/>
                    </a:lnTo>
                    <a:cubicBezTo>
                      <a:pt x="184709" y="3543740"/>
                      <a:pt x="190124" y="3523507"/>
                      <a:pt x="203200" y="3505200"/>
                    </a:cubicBezTo>
                    <a:cubicBezTo>
                      <a:pt x="210159" y="3495457"/>
                      <a:pt x="220133" y="3488267"/>
                      <a:pt x="228600" y="3479800"/>
                    </a:cubicBezTo>
                    <a:cubicBezTo>
                      <a:pt x="231422" y="3471333"/>
                      <a:pt x="233076" y="3462382"/>
                      <a:pt x="237067" y="3454400"/>
                    </a:cubicBezTo>
                    <a:cubicBezTo>
                      <a:pt x="241618" y="3445299"/>
                      <a:pt x="249992" y="3438353"/>
                      <a:pt x="254000" y="3429000"/>
                    </a:cubicBezTo>
                    <a:cubicBezTo>
                      <a:pt x="277406" y="3374386"/>
                      <a:pt x="245319" y="3412283"/>
                      <a:pt x="279400" y="3378200"/>
                    </a:cubicBezTo>
                    <a:cubicBezTo>
                      <a:pt x="282222" y="3364089"/>
                      <a:pt x="284081" y="3349750"/>
                      <a:pt x="287867" y="3335867"/>
                    </a:cubicBezTo>
                    <a:cubicBezTo>
                      <a:pt x="292563" y="3318647"/>
                      <a:pt x="299156" y="3302000"/>
                      <a:pt x="304800" y="3285067"/>
                    </a:cubicBezTo>
                    <a:cubicBezTo>
                      <a:pt x="307622" y="3276600"/>
                      <a:pt x="311103" y="3268325"/>
                      <a:pt x="313267" y="3259667"/>
                    </a:cubicBezTo>
                    <a:cubicBezTo>
                      <a:pt x="316089" y="3248378"/>
                      <a:pt x="319295" y="3237178"/>
                      <a:pt x="321733" y="3225800"/>
                    </a:cubicBezTo>
                    <a:cubicBezTo>
                      <a:pt x="327763" y="3197658"/>
                      <a:pt x="331687" y="3169056"/>
                      <a:pt x="338667" y="3141134"/>
                    </a:cubicBezTo>
                    <a:cubicBezTo>
                      <a:pt x="341489" y="3129845"/>
                      <a:pt x="345220" y="3118745"/>
                      <a:pt x="347133" y="3107267"/>
                    </a:cubicBezTo>
                    <a:cubicBezTo>
                      <a:pt x="350874" y="3084823"/>
                      <a:pt x="351530" y="3061920"/>
                      <a:pt x="355600" y="3039534"/>
                    </a:cubicBezTo>
                    <a:cubicBezTo>
                      <a:pt x="357197" y="3030753"/>
                      <a:pt x="361903" y="3022792"/>
                      <a:pt x="364067" y="3014134"/>
                    </a:cubicBezTo>
                    <a:cubicBezTo>
                      <a:pt x="367557" y="3000173"/>
                      <a:pt x="369297" y="2985822"/>
                      <a:pt x="372533" y="2971800"/>
                    </a:cubicBezTo>
                    <a:cubicBezTo>
                      <a:pt x="377766" y="2949123"/>
                      <a:pt x="383823" y="2926645"/>
                      <a:pt x="389467" y="2904067"/>
                    </a:cubicBezTo>
                    <a:cubicBezTo>
                      <a:pt x="400101" y="2861530"/>
                      <a:pt x="394250" y="2881248"/>
                      <a:pt x="406400" y="2844800"/>
                    </a:cubicBezTo>
                    <a:cubicBezTo>
                      <a:pt x="409222" y="2819400"/>
                      <a:pt x="411489" y="2793932"/>
                      <a:pt x="414867" y="2768600"/>
                    </a:cubicBezTo>
                    <a:cubicBezTo>
                      <a:pt x="417136" y="2751584"/>
                      <a:pt x="422228" y="2734931"/>
                      <a:pt x="423333" y="2717800"/>
                    </a:cubicBezTo>
                    <a:cubicBezTo>
                      <a:pt x="427879" y="2647335"/>
                      <a:pt x="427103" y="2576589"/>
                      <a:pt x="431800" y="2506134"/>
                    </a:cubicBezTo>
                    <a:cubicBezTo>
                      <a:pt x="432777" y="2491481"/>
                      <a:pt x="444678" y="2446153"/>
                      <a:pt x="448733" y="2429934"/>
                    </a:cubicBezTo>
                    <a:cubicBezTo>
                      <a:pt x="451555" y="2393245"/>
                      <a:pt x="455392" y="2356620"/>
                      <a:pt x="457200" y="2319867"/>
                    </a:cubicBezTo>
                    <a:cubicBezTo>
                      <a:pt x="463860" y="2184446"/>
                      <a:pt x="466612" y="2048842"/>
                      <a:pt x="474133" y="1913467"/>
                    </a:cubicBezTo>
                    <a:cubicBezTo>
                      <a:pt x="476426" y="1872188"/>
                      <a:pt x="476640" y="1767976"/>
                      <a:pt x="491067" y="1710267"/>
                    </a:cubicBezTo>
                    <a:cubicBezTo>
                      <a:pt x="512910" y="1622896"/>
                      <a:pt x="497135" y="1689664"/>
                      <a:pt x="524933" y="1634067"/>
                    </a:cubicBezTo>
                    <a:cubicBezTo>
                      <a:pt x="528924" y="1626085"/>
                      <a:pt x="529409" y="1616649"/>
                      <a:pt x="533400" y="1608667"/>
                    </a:cubicBezTo>
                    <a:cubicBezTo>
                      <a:pt x="537951" y="1599566"/>
                      <a:pt x="545782" y="1592368"/>
                      <a:pt x="550333" y="1583267"/>
                    </a:cubicBezTo>
                    <a:cubicBezTo>
                      <a:pt x="554324" y="1575285"/>
                      <a:pt x="554809" y="1565849"/>
                      <a:pt x="558800" y="1557867"/>
                    </a:cubicBezTo>
                    <a:cubicBezTo>
                      <a:pt x="569482" y="1536504"/>
                      <a:pt x="576915" y="1531285"/>
                      <a:pt x="592667" y="1515534"/>
                    </a:cubicBezTo>
                    <a:cubicBezTo>
                      <a:pt x="595489" y="1507067"/>
                      <a:pt x="597142" y="1498116"/>
                      <a:pt x="601133" y="1490134"/>
                    </a:cubicBezTo>
                    <a:cubicBezTo>
                      <a:pt x="605684" y="1481032"/>
                      <a:pt x="614059" y="1474087"/>
                      <a:pt x="618067" y="1464734"/>
                    </a:cubicBezTo>
                    <a:cubicBezTo>
                      <a:pt x="622651" y="1454038"/>
                      <a:pt x="623336" y="1442056"/>
                      <a:pt x="626533" y="1430867"/>
                    </a:cubicBezTo>
                    <a:cubicBezTo>
                      <a:pt x="628985" y="1422286"/>
                      <a:pt x="632652" y="1414077"/>
                      <a:pt x="635000" y="1405467"/>
                    </a:cubicBezTo>
                    <a:cubicBezTo>
                      <a:pt x="641123" y="1383015"/>
                      <a:pt x="646289" y="1360312"/>
                      <a:pt x="651933" y="1337734"/>
                    </a:cubicBezTo>
                    <a:cubicBezTo>
                      <a:pt x="654755" y="1326445"/>
                      <a:pt x="658487" y="1315345"/>
                      <a:pt x="660400" y="1303867"/>
                    </a:cubicBezTo>
                    <a:cubicBezTo>
                      <a:pt x="663222" y="1286934"/>
                      <a:pt x="664703" y="1269721"/>
                      <a:pt x="668867" y="1253067"/>
                    </a:cubicBezTo>
                    <a:cubicBezTo>
                      <a:pt x="673196" y="1235751"/>
                      <a:pt x="682299" y="1219770"/>
                      <a:pt x="685800" y="1202267"/>
                    </a:cubicBezTo>
                    <a:cubicBezTo>
                      <a:pt x="696549" y="1148524"/>
                      <a:pt x="690777" y="1173895"/>
                      <a:pt x="702733" y="1126067"/>
                    </a:cubicBezTo>
                    <a:cubicBezTo>
                      <a:pt x="705555" y="1086556"/>
                      <a:pt x="709441" y="1047107"/>
                      <a:pt x="711200" y="1007534"/>
                    </a:cubicBezTo>
                    <a:cubicBezTo>
                      <a:pt x="715087" y="920086"/>
                      <a:pt x="714527" y="832450"/>
                      <a:pt x="719667" y="745067"/>
                    </a:cubicBezTo>
                    <a:cubicBezTo>
                      <a:pt x="720191" y="736158"/>
                      <a:pt x="725681" y="728248"/>
                      <a:pt x="728133" y="719667"/>
                    </a:cubicBezTo>
                    <a:cubicBezTo>
                      <a:pt x="738457" y="683531"/>
                      <a:pt x="736337" y="682752"/>
                      <a:pt x="745067" y="643467"/>
                    </a:cubicBezTo>
                    <a:cubicBezTo>
                      <a:pt x="747591" y="632108"/>
                      <a:pt x="751009" y="620959"/>
                      <a:pt x="753533" y="609600"/>
                    </a:cubicBezTo>
                    <a:cubicBezTo>
                      <a:pt x="756655" y="595552"/>
                      <a:pt x="758214" y="581150"/>
                      <a:pt x="762000" y="567267"/>
                    </a:cubicBezTo>
                    <a:cubicBezTo>
                      <a:pt x="766696" y="550047"/>
                      <a:pt x="773289" y="533400"/>
                      <a:pt x="778933" y="516467"/>
                    </a:cubicBezTo>
                    <a:cubicBezTo>
                      <a:pt x="781755" y="508000"/>
                      <a:pt x="785235" y="499725"/>
                      <a:pt x="787400" y="491067"/>
                    </a:cubicBezTo>
                    <a:cubicBezTo>
                      <a:pt x="790222" y="479778"/>
                      <a:pt x="791283" y="467896"/>
                      <a:pt x="795867" y="457200"/>
                    </a:cubicBezTo>
                    <a:cubicBezTo>
                      <a:pt x="799875" y="447847"/>
                      <a:pt x="808249" y="440901"/>
                      <a:pt x="812800" y="431800"/>
                    </a:cubicBezTo>
                    <a:cubicBezTo>
                      <a:pt x="816791" y="423818"/>
                      <a:pt x="816933" y="414202"/>
                      <a:pt x="821267" y="406400"/>
                    </a:cubicBezTo>
                    <a:cubicBezTo>
                      <a:pt x="845203" y="363315"/>
                      <a:pt x="846374" y="364359"/>
                      <a:pt x="872067" y="338667"/>
                    </a:cubicBezTo>
                    <a:cubicBezTo>
                      <a:pt x="877711" y="321734"/>
                      <a:pt x="879099" y="302719"/>
                      <a:pt x="889000" y="287867"/>
                    </a:cubicBezTo>
                    <a:cubicBezTo>
                      <a:pt x="894644" y="279400"/>
                      <a:pt x="901800" y="271766"/>
                      <a:pt x="905933" y="262467"/>
                    </a:cubicBezTo>
                    <a:cubicBezTo>
                      <a:pt x="913182" y="246156"/>
                      <a:pt x="917223" y="228600"/>
                      <a:pt x="922867" y="211667"/>
                    </a:cubicBezTo>
                    <a:cubicBezTo>
                      <a:pt x="925689" y="203200"/>
                      <a:pt x="926382" y="193693"/>
                      <a:pt x="931333" y="186267"/>
                    </a:cubicBezTo>
                    <a:lnTo>
                      <a:pt x="948267" y="160867"/>
                    </a:lnTo>
                    <a:cubicBezTo>
                      <a:pt x="951089" y="152400"/>
                      <a:pt x="952399" y="143269"/>
                      <a:pt x="956733" y="135467"/>
                    </a:cubicBezTo>
                    <a:cubicBezTo>
                      <a:pt x="1005257" y="48123"/>
                      <a:pt x="979908" y="116743"/>
                      <a:pt x="999067" y="59267"/>
                    </a:cubicBezTo>
                    <a:cubicBezTo>
                      <a:pt x="1000902" y="46423"/>
                      <a:pt x="1000197" y="29104"/>
                      <a:pt x="1028139" y="19790"/>
                    </a:cubicBezTo>
                    <a:cubicBezTo>
                      <a:pt x="1038848" y="16220"/>
                      <a:pt x="1025273" y="2117"/>
                      <a:pt x="1075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364067" y="4308448"/>
            <a:ext cx="186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High School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49004" y="4585447"/>
            <a:ext cx="404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Post-Secondary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6" name="Picture 8" descr="Image result for finish line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0" y="2574347"/>
            <a:ext cx="418269" cy="7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s://image.freepik.com/free-vector/businessman-walking-on-rope-risk-challenge-in-business-concept_8140-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8" t="19802" r="42711" b="47650"/>
          <a:stretch/>
        </p:blipFill>
        <p:spPr bwMode="auto">
          <a:xfrm>
            <a:off x="3156139" y="2574347"/>
            <a:ext cx="599220" cy="76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Bridging the Gap</a:t>
            </a:r>
            <a:endParaRPr lang="en-US" sz="3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1000" y="365126"/>
            <a:ext cx="8390021" cy="118655"/>
            <a:chOff x="381000" y="365126"/>
            <a:chExt cx="8390021" cy="15028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81000" y="365126"/>
              <a:ext cx="8390021" cy="751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81000" y="440267"/>
              <a:ext cx="8390021" cy="75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8" descr="Image result for finish line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44" y="2574347"/>
            <a:ext cx="418269" cy="7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11" y="3296971"/>
            <a:ext cx="2573467" cy="867670"/>
          </a:xfrm>
          <a:prstGeom prst="rect">
            <a:avLst/>
          </a:prstGeom>
        </p:spPr>
      </p:pic>
      <p:pic>
        <p:nvPicPr>
          <p:cNvPr id="29" name="Picture 2" descr="Image result for happy silhouet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24" y="2740249"/>
            <a:ext cx="907618" cy="9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1992365" y="1932085"/>
            <a:ext cx="2926768" cy="2819217"/>
          </a:xfrm>
          <a:prstGeom prst="ellips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-1" y="3297768"/>
            <a:ext cx="9144001" cy="3560232"/>
            <a:chOff x="-1" y="2781301"/>
            <a:chExt cx="9144001" cy="4076699"/>
          </a:xfrm>
        </p:grpSpPr>
        <p:grpSp>
          <p:nvGrpSpPr>
            <p:cNvPr id="50" name="Group 49"/>
            <p:cNvGrpSpPr/>
            <p:nvPr/>
          </p:nvGrpSpPr>
          <p:grpSpPr>
            <a:xfrm>
              <a:off x="3248941" y="6273800"/>
              <a:ext cx="593236" cy="584200"/>
              <a:chOff x="3248941" y="6214533"/>
              <a:chExt cx="593236" cy="594895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57" name="Oval 56"/>
              <p:cNvSpPr/>
              <p:nvPr/>
            </p:nvSpPr>
            <p:spPr>
              <a:xfrm>
                <a:off x="3310932" y="6214533"/>
                <a:ext cx="189473" cy="1894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643122" y="6237834"/>
                <a:ext cx="199055" cy="1990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455552" y="6278035"/>
                <a:ext cx="125971" cy="1259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48941" y="6323896"/>
                <a:ext cx="557676" cy="4855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542827" y="6246283"/>
                <a:ext cx="125971" cy="1259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-1" y="2781624"/>
              <a:ext cx="3439866" cy="4076376"/>
              <a:chOff x="-1" y="2781624"/>
              <a:chExt cx="3439866" cy="4076376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073363" y="2781624"/>
                <a:ext cx="1366502" cy="4076375"/>
              </a:xfrm>
              <a:custGeom>
                <a:avLst/>
                <a:gdLst>
                  <a:gd name="connsiteX0" fmla="*/ 0 w 2878667"/>
                  <a:gd name="connsiteY0" fmla="*/ 152496 h 4013296"/>
                  <a:gd name="connsiteX1" fmla="*/ 0 w 2878667"/>
                  <a:gd name="connsiteY1" fmla="*/ 4013296 h 4013296"/>
                  <a:gd name="connsiteX2" fmla="*/ 2878667 w 2878667"/>
                  <a:gd name="connsiteY2" fmla="*/ 4013296 h 4013296"/>
                  <a:gd name="connsiteX3" fmla="*/ 2861734 w 2878667"/>
                  <a:gd name="connsiteY3" fmla="*/ 3657696 h 4013296"/>
                  <a:gd name="connsiteX4" fmla="*/ 2819400 w 2878667"/>
                  <a:gd name="connsiteY4" fmla="*/ 3589962 h 4013296"/>
                  <a:gd name="connsiteX5" fmla="*/ 2810934 w 2878667"/>
                  <a:gd name="connsiteY5" fmla="*/ 3564562 h 4013296"/>
                  <a:gd name="connsiteX6" fmla="*/ 2777067 w 2878667"/>
                  <a:gd name="connsiteY6" fmla="*/ 3522229 h 4013296"/>
                  <a:gd name="connsiteX7" fmla="*/ 2743200 w 2878667"/>
                  <a:gd name="connsiteY7" fmla="*/ 3454496 h 4013296"/>
                  <a:gd name="connsiteX8" fmla="*/ 2734734 w 2878667"/>
                  <a:gd name="connsiteY8" fmla="*/ 3429096 h 4013296"/>
                  <a:gd name="connsiteX9" fmla="*/ 2700867 w 2878667"/>
                  <a:gd name="connsiteY9" fmla="*/ 3361362 h 4013296"/>
                  <a:gd name="connsiteX10" fmla="*/ 2692400 w 2878667"/>
                  <a:gd name="connsiteY10" fmla="*/ 3335962 h 4013296"/>
                  <a:gd name="connsiteX11" fmla="*/ 2641600 w 2878667"/>
                  <a:gd name="connsiteY11" fmla="*/ 3268229 h 4013296"/>
                  <a:gd name="connsiteX12" fmla="*/ 2607734 w 2878667"/>
                  <a:gd name="connsiteY12" fmla="*/ 3225896 h 4013296"/>
                  <a:gd name="connsiteX13" fmla="*/ 2590800 w 2878667"/>
                  <a:gd name="connsiteY13" fmla="*/ 3208962 h 4013296"/>
                  <a:gd name="connsiteX14" fmla="*/ 2573867 w 2878667"/>
                  <a:gd name="connsiteY14" fmla="*/ 3183562 h 4013296"/>
                  <a:gd name="connsiteX15" fmla="*/ 2548467 w 2878667"/>
                  <a:gd name="connsiteY15" fmla="*/ 3149696 h 4013296"/>
                  <a:gd name="connsiteX16" fmla="*/ 2523067 w 2878667"/>
                  <a:gd name="connsiteY16" fmla="*/ 3065029 h 4013296"/>
                  <a:gd name="connsiteX17" fmla="*/ 2472267 w 2878667"/>
                  <a:gd name="connsiteY17" fmla="*/ 2954962 h 4013296"/>
                  <a:gd name="connsiteX18" fmla="*/ 2446867 w 2878667"/>
                  <a:gd name="connsiteY18" fmla="*/ 2861829 h 4013296"/>
                  <a:gd name="connsiteX19" fmla="*/ 2429934 w 2878667"/>
                  <a:gd name="connsiteY19" fmla="*/ 2827962 h 4013296"/>
                  <a:gd name="connsiteX20" fmla="*/ 2404534 w 2878667"/>
                  <a:gd name="connsiteY20" fmla="*/ 2777162 h 4013296"/>
                  <a:gd name="connsiteX21" fmla="*/ 2362200 w 2878667"/>
                  <a:gd name="connsiteY21" fmla="*/ 2700962 h 4013296"/>
                  <a:gd name="connsiteX22" fmla="*/ 2345267 w 2878667"/>
                  <a:gd name="connsiteY22" fmla="*/ 2675562 h 4013296"/>
                  <a:gd name="connsiteX23" fmla="*/ 2302934 w 2878667"/>
                  <a:gd name="connsiteY23" fmla="*/ 2633229 h 4013296"/>
                  <a:gd name="connsiteX24" fmla="*/ 2235200 w 2878667"/>
                  <a:gd name="connsiteY24" fmla="*/ 2548562 h 4013296"/>
                  <a:gd name="connsiteX25" fmla="*/ 2209800 w 2878667"/>
                  <a:gd name="connsiteY25" fmla="*/ 2523162 h 4013296"/>
                  <a:gd name="connsiteX26" fmla="*/ 2167467 w 2878667"/>
                  <a:gd name="connsiteY26" fmla="*/ 2438496 h 4013296"/>
                  <a:gd name="connsiteX27" fmla="*/ 2159000 w 2878667"/>
                  <a:gd name="connsiteY27" fmla="*/ 2404629 h 4013296"/>
                  <a:gd name="connsiteX28" fmla="*/ 2091267 w 2878667"/>
                  <a:gd name="connsiteY28" fmla="*/ 2269162 h 4013296"/>
                  <a:gd name="connsiteX29" fmla="*/ 2065867 w 2878667"/>
                  <a:gd name="connsiteY29" fmla="*/ 2209896 h 4013296"/>
                  <a:gd name="connsiteX30" fmla="*/ 2048934 w 2878667"/>
                  <a:gd name="connsiteY30" fmla="*/ 2159096 h 4013296"/>
                  <a:gd name="connsiteX31" fmla="*/ 2032000 w 2878667"/>
                  <a:gd name="connsiteY31" fmla="*/ 2116762 h 4013296"/>
                  <a:gd name="connsiteX32" fmla="*/ 2006600 w 2878667"/>
                  <a:gd name="connsiteY32" fmla="*/ 2040562 h 4013296"/>
                  <a:gd name="connsiteX33" fmla="*/ 1989667 w 2878667"/>
                  <a:gd name="connsiteY33" fmla="*/ 1981296 h 4013296"/>
                  <a:gd name="connsiteX34" fmla="*/ 1981200 w 2878667"/>
                  <a:gd name="connsiteY34" fmla="*/ 1947429 h 4013296"/>
                  <a:gd name="connsiteX35" fmla="*/ 1964267 w 2878667"/>
                  <a:gd name="connsiteY35" fmla="*/ 1913562 h 4013296"/>
                  <a:gd name="connsiteX36" fmla="*/ 1947334 w 2878667"/>
                  <a:gd name="connsiteY36" fmla="*/ 1854296 h 4013296"/>
                  <a:gd name="connsiteX37" fmla="*/ 1930400 w 2878667"/>
                  <a:gd name="connsiteY37" fmla="*/ 1828896 h 4013296"/>
                  <a:gd name="connsiteX38" fmla="*/ 1879600 w 2878667"/>
                  <a:gd name="connsiteY38" fmla="*/ 1718829 h 4013296"/>
                  <a:gd name="connsiteX39" fmla="*/ 1862667 w 2878667"/>
                  <a:gd name="connsiteY39" fmla="*/ 1684962 h 4013296"/>
                  <a:gd name="connsiteX40" fmla="*/ 1854200 w 2878667"/>
                  <a:gd name="connsiteY40" fmla="*/ 1651096 h 4013296"/>
                  <a:gd name="connsiteX41" fmla="*/ 1820334 w 2878667"/>
                  <a:gd name="connsiteY41" fmla="*/ 1574896 h 4013296"/>
                  <a:gd name="connsiteX42" fmla="*/ 1786467 w 2878667"/>
                  <a:gd name="connsiteY42" fmla="*/ 1524096 h 4013296"/>
                  <a:gd name="connsiteX43" fmla="*/ 1761067 w 2878667"/>
                  <a:gd name="connsiteY43" fmla="*/ 1490229 h 4013296"/>
                  <a:gd name="connsiteX44" fmla="*/ 1718734 w 2878667"/>
                  <a:gd name="connsiteY44" fmla="*/ 1414029 h 4013296"/>
                  <a:gd name="connsiteX45" fmla="*/ 1710267 w 2878667"/>
                  <a:gd name="connsiteY45" fmla="*/ 1388629 h 4013296"/>
                  <a:gd name="connsiteX46" fmla="*/ 1625600 w 2878667"/>
                  <a:gd name="connsiteY46" fmla="*/ 1337829 h 4013296"/>
                  <a:gd name="connsiteX47" fmla="*/ 1600200 w 2878667"/>
                  <a:gd name="connsiteY47" fmla="*/ 1329362 h 4013296"/>
                  <a:gd name="connsiteX48" fmla="*/ 1574800 w 2878667"/>
                  <a:gd name="connsiteY48" fmla="*/ 1312429 h 4013296"/>
                  <a:gd name="connsiteX49" fmla="*/ 1507067 w 2878667"/>
                  <a:gd name="connsiteY49" fmla="*/ 1295496 h 4013296"/>
                  <a:gd name="connsiteX50" fmla="*/ 1397000 w 2878667"/>
                  <a:gd name="connsiteY50" fmla="*/ 1253162 h 4013296"/>
                  <a:gd name="connsiteX51" fmla="*/ 1371600 w 2878667"/>
                  <a:gd name="connsiteY51" fmla="*/ 1227762 h 4013296"/>
                  <a:gd name="connsiteX52" fmla="*/ 1337734 w 2878667"/>
                  <a:gd name="connsiteY52" fmla="*/ 1202362 h 4013296"/>
                  <a:gd name="connsiteX53" fmla="*/ 1320800 w 2878667"/>
                  <a:gd name="connsiteY53" fmla="*/ 1176962 h 4013296"/>
                  <a:gd name="connsiteX54" fmla="*/ 1270000 w 2878667"/>
                  <a:gd name="connsiteY54" fmla="*/ 1126162 h 4013296"/>
                  <a:gd name="connsiteX55" fmla="*/ 1227667 w 2878667"/>
                  <a:gd name="connsiteY55" fmla="*/ 1024562 h 4013296"/>
                  <a:gd name="connsiteX56" fmla="*/ 1168400 w 2878667"/>
                  <a:gd name="connsiteY56" fmla="*/ 948362 h 4013296"/>
                  <a:gd name="connsiteX57" fmla="*/ 1143000 w 2878667"/>
                  <a:gd name="connsiteY57" fmla="*/ 922962 h 4013296"/>
                  <a:gd name="connsiteX58" fmla="*/ 1117600 w 2878667"/>
                  <a:gd name="connsiteY58" fmla="*/ 889096 h 4013296"/>
                  <a:gd name="connsiteX59" fmla="*/ 1075267 w 2878667"/>
                  <a:gd name="connsiteY59" fmla="*/ 846762 h 4013296"/>
                  <a:gd name="connsiteX60" fmla="*/ 1066800 w 2878667"/>
                  <a:gd name="connsiteY60" fmla="*/ 821362 h 4013296"/>
                  <a:gd name="connsiteX61" fmla="*/ 1041400 w 2878667"/>
                  <a:gd name="connsiteY61" fmla="*/ 787496 h 4013296"/>
                  <a:gd name="connsiteX62" fmla="*/ 1024467 w 2878667"/>
                  <a:gd name="connsiteY62" fmla="*/ 762096 h 4013296"/>
                  <a:gd name="connsiteX63" fmla="*/ 1016000 w 2878667"/>
                  <a:gd name="connsiteY63" fmla="*/ 728229 h 4013296"/>
                  <a:gd name="connsiteX64" fmla="*/ 999067 w 2878667"/>
                  <a:gd name="connsiteY64" fmla="*/ 702829 h 4013296"/>
                  <a:gd name="connsiteX65" fmla="*/ 982134 w 2878667"/>
                  <a:gd name="connsiteY65" fmla="*/ 660496 h 4013296"/>
                  <a:gd name="connsiteX66" fmla="*/ 973667 w 2878667"/>
                  <a:gd name="connsiteY66" fmla="*/ 626629 h 4013296"/>
                  <a:gd name="connsiteX67" fmla="*/ 948267 w 2878667"/>
                  <a:gd name="connsiteY67" fmla="*/ 550429 h 4013296"/>
                  <a:gd name="connsiteX68" fmla="*/ 939800 w 2878667"/>
                  <a:gd name="connsiteY68" fmla="*/ 525029 h 4013296"/>
                  <a:gd name="connsiteX69" fmla="*/ 905934 w 2878667"/>
                  <a:gd name="connsiteY69" fmla="*/ 423429 h 4013296"/>
                  <a:gd name="connsiteX70" fmla="*/ 880534 w 2878667"/>
                  <a:gd name="connsiteY70" fmla="*/ 330296 h 4013296"/>
                  <a:gd name="connsiteX71" fmla="*/ 838200 w 2878667"/>
                  <a:gd name="connsiteY71" fmla="*/ 254096 h 4013296"/>
                  <a:gd name="connsiteX72" fmla="*/ 812800 w 2878667"/>
                  <a:gd name="connsiteY72" fmla="*/ 237162 h 4013296"/>
                  <a:gd name="connsiteX73" fmla="*/ 762000 w 2878667"/>
                  <a:gd name="connsiteY73" fmla="*/ 220229 h 4013296"/>
                  <a:gd name="connsiteX74" fmla="*/ 719667 w 2878667"/>
                  <a:gd name="connsiteY74" fmla="*/ 203296 h 4013296"/>
                  <a:gd name="connsiteX75" fmla="*/ 643467 w 2878667"/>
                  <a:gd name="connsiteY75" fmla="*/ 169429 h 4013296"/>
                  <a:gd name="connsiteX76" fmla="*/ 550334 w 2878667"/>
                  <a:gd name="connsiteY76" fmla="*/ 144029 h 4013296"/>
                  <a:gd name="connsiteX77" fmla="*/ 482600 w 2878667"/>
                  <a:gd name="connsiteY77" fmla="*/ 118629 h 4013296"/>
                  <a:gd name="connsiteX78" fmla="*/ 457200 w 2878667"/>
                  <a:gd name="connsiteY78" fmla="*/ 101696 h 4013296"/>
                  <a:gd name="connsiteX79" fmla="*/ 406400 w 2878667"/>
                  <a:gd name="connsiteY79" fmla="*/ 84762 h 4013296"/>
                  <a:gd name="connsiteX80" fmla="*/ 347134 w 2878667"/>
                  <a:gd name="connsiteY80" fmla="*/ 50896 h 4013296"/>
                  <a:gd name="connsiteX81" fmla="*/ 321734 w 2878667"/>
                  <a:gd name="connsiteY81" fmla="*/ 33962 h 4013296"/>
                  <a:gd name="connsiteX82" fmla="*/ 279400 w 2878667"/>
                  <a:gd name="connsiteY82" fmla="*/ 25496 h 4013296"/>
                  <a:gd name="connsiteX83" fmla="*/ 228600 w 2878667"/>
                  <a:gd name="connsiteY83" fmla="*/ 96 h 4013296"/>
                  <a:gd name="connsiteX84" fmla="*/ 177800 w 2878667"/>
                  <a:gd name="connsiteY84" fmla="*/ 17029 h 4013296"/>
                  <a:gd name="connsiteX85" fmla="*/ 127000 w 2878667"/>
                  <a:gd name="connsiteY85" fmla="*/ 33962 h 4013296"/>
                  <a:gd name="connsiteX86" fmla="*/ 101600 w 2878667"/>
                  <a:gd name="connsiteY86" fmla="*/ 42429 h 4013296"/>
                  <a:gd name="connsiteX87" fmla="*/ 0 w 2878667"/>
                  <a:gd name="connsiteY87" fmla="*/ 42429 h 4013296"/>
                  <a:gd name="connsiteX88" fmla="*/ 0 w 2878667"/>
                  <a:gd name="connsiteY88" fmla="*/ 152496 h 4013296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3467 w 2878667"/>
                  <a:gd name="connsiteY75" fmla="*/ 232508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80108 h 4076375"/>
                  <a:gd name="connsiteX85" fmla="*/ 127000 w 2878667"/>
                  <a:gd name="connsiteY85" fmla="*/ 97041 h 4076375"/>
                  <a:gd name="connsiteX86" fmla="*/ 101600 w 2878667"/>
                  <a:gd name="connsiteY86" fmla="*/ 105508 h 4076375"/>
                  <a:gd name="connsiteX87" fmla="*/ 5024 w 2878667"/>
                  <a:gd name="connsiteY87" fmla="*/ 0 h 4076375"/>
                  <a:gd name="connsiteX88" fmla="*/ 0 w 2878667"/>
                  <a:gd name="connsiteY88" fmla="*/ 215575 h 4076375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3467 w 2878667"/>
                  <a:gd name="connsiteY75" fmla="*/ 232508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80108 h 4076375"/>
                  <a:gd name="connsiteX85" fmla="*/ 127000 w 2878667"/>
                  <a:gd name="connsiteY85" fmla="*/ 97041 h 4076375"/>
                  <a:gd name="connsiteX86" fmla="*/ 101600 w 2878667"/>
                  <a:gd name="connsiteY86" fmla="*/ 20097 h 4076375"/>
                  <a:gd name="connsiteX87" fmla="*/ 5024 w 2878667"/>
                  <a:gd name="connsiteY87" fmla="*/ 0 h 4076375"/>
                  <a:gd name="connsiteX88" fmla="*/ 0 w 2878667"/>
                  <a:gd name="connsiteY88" fmla="*/ 215575 h 4076375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3467 w 2878667"/>
                  <a:gd name="connsiteY75" fmla="*/ 232508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80108 h 4076375"/>
                  <a:gd name="connsiteX85" fmla="*/ 152121 w 2878667"/>
                  <a:gd name="connsiteY85" fmla="*/ 26703 h 4076375"/>
                  <a:gd name="connsiteX86" fmla="*/ 101600 w 2878667"/>
                  <a:gd name="connsiteY86" fmla="*/ 20097 h 4076375"/>
                  <a:gd name="connsiteX87" fmla="*/ 5024 w 2878667"/>
                  <a:gd name="connsiteY87" fmla="*/ 0 h 4076375"/>
                  <a:gd name="connsiteX88" fmla="*/ 0 w 2878667"/>
                  <a:gd name="connsiteY88" fmla="*/ 215575 h 4076375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3467 w 2878667"/>
                  <a:gd name="connsiteY75" fmla="*/ 232508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44939 h 4076375"/>
                  <a:gd name="connsiteX85" fmla="*/ 152121 w 2878667"/>
                  <a:gd name="connsiteY85" fmla="*/ 26703 h 4076375"/>
                  <a:gd name="connsiteX86" fmla="*/ 101600 w 2878667"/>
                  <a:gd name="connsiteY86" fmla="*/ 20097 h 4076375"/>
                  <a:gd name="connsiteX87" fmla="*/ 5024 w 2878667"/>
                  <a:gd name="connsiteY87" fmla="*/ 0 h 4076375"/>
                  <a:gd name="connsiteX88" fmla="*/ 0 w 2878667"/>
                  <a:gd name="connsiteY88" fmla="*/ 215575 h 4076375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3467 w 2878667"/>
                  <a:gd name="connsiteY75" fmla="*/ 232508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44939 h 4076375"/>
                  <a:gd name="connsiteX85" fmla="*/ 152121 w 2878667"/>
                  <a:gd name="connsiteY85" fmla="*/ 26703 h 4076375"/>
                  <a:gd name="connsiteX86" fmla="*/ 101600 w 2878667"/>
                  <a:gd name="connsiteY86" fmla="*/ 20097 h 4076375"/>
                  <a:gd name="connsiteX87" fmla="*/ 0 w 2878667"/>
                  <a:gd name="connsiteY87" fmla="*/ 0 h 4076375"/>
                  <a:gd name="connsiteX88" fmla="*/ 0 w 2878667"/>
                  <a:gd name="connsiteY88" fmla="*/ 215575 h 4076375"/>
                  <a:gd name="connsiteX0" fmla="*/ 0 w 2878667"/>
                  <a:gd name="connsiteY0" fmla="*/ 215575 h 4076375"/>
                  <a:gd name="connsiteX1" fmla="*/ 0 w 2878667"/>
                  <a:gd name="connsiteY1" fmla="*/ 4076375 h 4076375"/>
                  <a:gd name="connsiteX2" fmla="*/ 2878667 w 2878667"/>
                  <a:gd name="connsiteY2" fmla="*/ 4076375 h 4076375"/>
                  <a:gd name="connsiteX3" fmla="*/ 2861734 w 2878667"/>
                  <a:gd name="connsiteY3" fmla="*/ 3720775 h 4076375"/>
                  <a:gd name="connsiteX4" fmla="*/ 2819400 w 2878667"/>
                  <a:gd name="connsiteY4" fmla="*/ 3653041 h 4076375"/>
                  <a:gd name="connsiteX5" fmla="*/ 2810934 w 2878667"/>
                  <a:gd name="connsiteY5" fmla="*/ 3627641 h 4076375"/>
                  <a:gd name="connsiteX6" fmla="*/ 2777067 w 2878667"/>
                  <a:gd name="connsiteY6" fmla="*/ 3585308 h 4076375"/>
                  <a:gd name="connsiteX7" fmla="*/ 2743200 w 2878667"/>
                  <a:gd name="connsiteY7" fmla="*/ 3517575 h 4076375"/>
                  <a:gd name="connsiteX8" fmla="*/ 2734734 w 2878667"/>
                  <a:gd name="connsiteY8" fmla="*/ 3492175 h 4076375"/>
                  <a:gd name="connsiteX9" fmla="*/ 2700867 w 2878667"/>
                  <a:gd name="connsiteY9" fmla="*/ 3424441 h 4076375"/>
                  <a:gd name="connsiteX10" fmla="*/ 2692400 w 2878667"/>
                  <a:gd name="connsiteY10" fmla="*/ 3399041 h 4076375"/>
                  <a:gd name="connsiteX11" fmla="*/ 2641600 w 2878667"/>
                  <a:gd name="connsiteY11" fmla="*/ 3331308 h 4076375"/>
                  <a:gd name="connsiteX12" fmla="*/ 2607734 w 2878667"/>
                  <a:gd name="connsiteY12" fmla="*/ 3288975 h 4076375"/>
                  <a:gd name="connsiteX13" fmla="*/ 2590800 w 2878667"/>
                  <a:gd name="connsiteY13" fmla="*/ 3272041 h 4076375"/>
                  <a:gd name="connsiteX14" fmla="*/ 2573867 w 2878667"/>
                  <a:gd name="connsiteY14" fmla="*/ 3246641 h 4076375"/>
                  <a:gd name="connsiteX15" fmla="*/ 2548467 w 2878667"/>
                  <a:gd name="connsiteY15" fmla="*/ 3212775 h 4076375"/>
                  <a:gd name="connsiteX16" fmla="*/ 2523067 w 2878667"/>
                  <a:gd name="connsiteY16" fmla="*/ 3128108 h 4076375"/>
                  <a:gd name="connsiteX17" fmla="*/ 2472267 w 2878667"/>
                  <a:gd name="connsiteY17" fmla="*/ 3018041 h 4076375"/>
                  <a:gd name="connsiteX18" fmla="*/ 2446867 w 2878667"/>
                  <a:gd name="connsiteY18" fmla="*/ 2924908 h 4076375"/>
                  <a:gd name="connsiteX19" fmla="*/ 2429934 w 2878667"/>
                  <a:gd name="connsiteY19" fmla="*/ 2891041 h 4076375"/>
                  <a:gd name="connsiteX20" fmla="*/ 2404534 w 2878667"/>
                  <a:gd name="connsiteY20" fmla="*/ 2840241 h 4076375"/>
                  <a:gd name="connsiteX21" fmla="*/ 2362200 w 2878667"/>
                  <a:gd name="connsiteY21" fmla="*/ 2764041 h 4076375"/>
                  <a:gd name="connsiteX22" fmla="*/ 2345267 w 2878667"/>
                  <a:gd name="connsiteY22" fmla="*/ 2738641 h 4076375"/>
                  <a:gd name="connsiteX23" fmla="*/ 2302934 w 2878667"/>
                  <a:gd name="connsiteY23" fmla="*/ 2696308 h 4076375"/>
                  <a:gd name="connsiteX24" fmla="*/ 2235200 w 2878667"/>
                  <a:gd name="connsiteY24" fmla="*/ 2611641 h 4076375"/>
                  <a:gd name="connsiteX25" fmla="*/ 2209800 w 2878667"/>
                  <a:gd name="connsiteY25" fmla="*/ 2586241 h 4076375"/>
                  <a:gd name="connsiteX26" fmla="*/ 2167467 w 2878667"/>
                  <a:gd name="connsiteY26" fmla="*/ 2501575 h 4076375"/>
                  <a:gd name="connsiteX27" fmla="*/ 2159000 w 2878667"/>
                  <a:gd name="connsiteY27" fmla="*/ 2467708 h 4076375"/>
                  <a:gd name="connsiteX28" fmla="*/ 2091267 w 2878667"/>
                  <a:gd name="connsiteY28" fmla="*/ 2332241 h 4076375"/>
                  <a:gd name="connsiteX29" fmla="*/ 2065867 w 2878667"/>
                  <a:gd name="connsiteY29" fmla="*/ 2272975 h 4076375"/>
                  <a:gd name="connsiteX30" fmla="*/ 2048934 w 2878667"/>
                  <a:gd name="connsiteY30" fmla="*/ 2222175 h 4076375"/>
                  <a:gd name="connsiteX31" fmla="*/ 2032000 w 2878667"/>
                  <a:gd name="connsiteY31" fmla="*/ 2179841 h 4076375"/>
                  <a:gd name="connsiteX32" fmla="*/ 2006600 w 2878667"/>
                  <a:gd name="connsiteY32" fmla="*/ 2103641 h 4076375"/>
                  <a:gd name="connsiteX33" fmla="*/ 1989667 w 2878667"/>
                  <a:gd name="connsiteY33" fmla="*/ 2044375 h 4076375"/>
                  <a:gd name="connsiteX34" fmla="*/ 1981200 w 2878667"/>
                  <a:gd name="connsiteY34" fmla="*/ 2010508 h 4076375"/>
                  <a:gd name="connsiteX35" fmla="*/ 1964267 w 2878667"/>
                  <a:gd name="connsiteY35" fmla="*/ 1976641 h 4076375"/>
                  <a:gd name="connsiteX36" fmla="*/ 1947334 w 2878667"/>
                  <a:gd name="connsiteY36" fmla="*/ 1917375 h 4076375"/>
                  <a:gd name="connsiteX37" fmla="*/ 1930400 w 2878667"/>
                  <a:gd name="connsiteY37" fmla="*/ 1891975 h 4076375"/>
                  <a:gd name="connsiteX38" fmla="*/ 1879600 w 2878667"/>
                  <a:gd name="connsiteY38" fmla="*/ 1781908 h 4076375"/>
                  <a:gd name="connsiteX39" fmla="*/ 1862667 w 2878667"/>
                  <a:gd name="connsiteY39" fmla="*/ 1748041 h 4076375"/>
                  <a:gd name="connsiteX40" fmla="*/ 1854200 w 2878667"/>
                  <a:gd name="connsiteY40" fmla="*/ 1714175 h 4076375"/>
                  <a:gd name="connsiteX41" fmla="*/ 1820334 w 2878667"/>
                  <a:gd name="connsiteY41" fmla="*/ 1637975 h 4076375"/>
                  <a:gd name="connsiteX42" fmla="*/ 1786467 w 2878667"/>
                  <a:gd name="connsiteY42" fmla="*/ 1587175 h 4076375"/>
                  <a:gd name="connsiteX43" fmla="*/ 1761067 w 2878667"/>
                  <a:gd name="connsiteY43" fmla="*/ 1553308 h 4076375"/>
                  <a:gd name="connsiteX44" fmla="*/ 1718734 w 2878667"/>
                  <a:gd name="connsiteY44" fmla="*/ 1477108 h 4076375"/>
                  <a:gd name="connsiteX45" fmla="*/ 1710267 w 2878667"/>
                  <a:gd name="connsiteY45" fmla="*/ 1451708 h 4076375"/>
                  <a:gd name="connsiteX46" fmla="*/ 1625600 w 2878667"/>
                  <a:gd name="connsiteY46" fmla="*/ 1400908 h 4076375"/>
                  <a:gd name="connsiteX47" fmla="*/ 1600200 w 2878667"/>
                  <a:gd name="connsiteY47" fmla="*/ 1392441 h 4076375"/>
                  <a:gd name="connsiteX48" fmla="*/ 1574800 w 2878667"/>
                  <a:gd name="connsiteY48" fmla="*/ 1375508 h 4076375"/>
                  <a:gd name="connsiteX49" fmla="*/ 1507067 w 2878667"/>
                  <a:gd name="connsiteY49" fmla="*/ 1358575 h 4076375"/>
                  <a:gd name="connsiteX50" fmla="*/ 1397000 w 2878667"/>
                  <a:gd name="connsiteY50" fmla="*/ 1316241 h 4076375"/>
                  <a:gd name="connsiteX51" fmla="*/ 1371600 w 2878667"/>
                  <a:gd name="connsiteY51" fmla="*/ 1290841 h 4076375"/>
                  <a:gd name="connsiteX52" fmla="*/ 1337734 w 2878667"/>
                  <a:gd name="connsiteY52" fmla="*/ 1265441 h 4076375"/>
                  <a:gd name="connsiteX53" fmla="*/ 1320800 w 2878667"/>
                  <a:gd name="connsiteY53" fmla="*/ 1240041 h 4076375"/>
                  <a:gd name="connsiteX54" fmla="*/ 1270000 w 2878667"/>
                  <a:gd name="connsiteY54" fmla="*/ 1189241 h 4076375"/>
                  <a:gd name="connsiteX55" fmla="*/ 1227667 w 2878667"/>
                  <a:gd name="connsiteY55" fmla="*/ 1087641 h 4076375"/>
                  <a:gd name="connsiteX56" fmla="*/ 1168400 w 2878667"/>
                  <a:gd name="connsiteY56" fmla="*/ 1011441 h 4076375"/>
                  <a:gd name="connsiteX57" fmla="*/ 1143000 w 2878667"/>
                  <a:gd name="connsiteY57" fmla="*/ 986041 h 4076375"/>
                  <a:gd name="connsiteX58" fmla="*/ 1117600 w 2878667"/>
                  <a:gd name="connsiteY58" fmla="*/ 952175 h 4076375"/>
                  <a:gd name="connsiteX59" fmla="*/ 1075267 w 2878667"/>
                  <a:gd name="connsiteY59" fmla="*/ 909841 h 4076375"/>
                  <a:gd name="connsiteX60" fmla="*/ 1066800 w 2878667"/>
                  <a:gd name="connsiteY60" fmla="*/ 884441 h 4076375"/>
                  <a:gd name="connsiteX61" fmla="*/ 1041400 w 2878667"/>
                  <a:gd name="connsiteY61" fmla="*/ 850575 h 4076375"/>
                  <a:gd name="connsiteX62" fmla="*/ 1024467 w 2878667"/>
                  <a:gd name="connsiteY62" fmla="*/ 825175 h 4076375"/>
                  <a:gd name="connsiteX63" fmla="*/ 1016000 w 2878667"/>
                  <a:gd name="connsiteY63" fmla="*/ 791308 h 4076375"/>
                  <a:gd name="connsiteX64" fmla="*/ 999067 w 2878667"/>
                  <a:gd name="connsiteY64" fmla="*/ 765908 h 4076375"/>
                  <a:gd name="connsiteX65" fmla="*/ 982134 w 2878667"/>
                  <a:gd name="connsiteY65" fmla="*/ 723575 h 4076375"/>
                  <a:gd name="connsiteX66" fmla="*/ 973667 w 2878667"/>
                  <a:gd name="connsiteY66" fmla="*/ 689708 h 4076375"/>
                  <a:gd name="connsiteX67" fmla="*/ 948267 w 2878667"/>
                  <a:gd name="connsiteY67" fmla="*/ 613508 h 4076375"/>
                  <a:gd name="connsiteX68" fmla="*/ 939800 w 2878667"/>
                  <a:gd name="connsiteY68" fmla="*/ 588108 h 4076375"/>
                  <a:gd name="connsiteX69" fmla="*/ 905934 w 2878667"/>
                  <a:gd name="connsiteY69" fmla="*/ 486508 h 4076375"/>
                  <a:gd name="connsiteX70" fmla="*/ 880534 w 2878667"/>
                  <a:gd name="connsiteY70" fmla="*/ 393375 h 4076375"/>
                  <a:gd name="connsiteX71" fmla="*/ 838200 w 2878667"/>
                  <a:gd name="connsiteY71" fmla="*/ 317175 h 4076375"/>
                  <a:gd name="connsiteX72" fmla="*/ 812800 w 2878667"/>
                  <a:gd name="connsiteY72" fmla="*/ 300241 h 4076375"/>
                  <a:gd name="connsiteX73" fmla="*/ 762000 w 2878667"/>
                  <a:gd name="connsiteY73" fmla="*/ 283308 h 4076375"/>
                  <a:gd name="connsiteX74" fmla="*/ 719667 w 2878667"/>
                  <a:gd name="connsiteY74" fmla="*/ 266375 h 4076375"/>
                  <a:gd name="connsiteX75" fmla="*/ 648491 w 2878667"/>
                  <a:gd name="connsiteY75" fmla="*/ 267677 h 4076375"/>
                  <a:gd name="connsiteX76" fmla="*/ 550334 w 2878667"/>
                  <a:gd name="connsiteY76" fmla="*/ 207108 h 4076375"/>
                  <a:gd name="connsiteX77" fmla="*/ 482600 w 2878667"/>
                  <a:gd name="connsiteY77" fmla="*/ 181708 h 4076375"/>
                  <a:gd name="connsiteX78" fmla="*/ 457200 w 2878667"/>
                  <a:gd name="connsiteY78" fmla="*/ 164775 h 4076375"/>
                  <a:gd name="connsiteX79" fmla="*/ 406400 w 2878667"/>
                  <a:gd name="connsiteY79" fmla="*/ 147841 h 4076375"/>
                  <a:gd name="connsiteX80" fmla="*/ 347134 w 2878667"/>
                  <a:gd name="connsiteY80" fmla="*/ 113975 h 4076375"/>
                  <a:gd name="connsiteX81" fmla="*/ 321734 w 2878667"/>
                  <a:gd name="connsiteY81" fmla="*/ 97041 h 4076375"/>
                  <a:gd name="connsiteX82" fmla="*/ 279400 w 2878667"/>
                  <a:gd name="connsiteY82" fmla="*/ 88575 h 4076375"/>
                  <a:gd name="connsiteX83" fmla="*/ 228600 w 2878667"/>
                  <a:gd name="connsiteY83" fmla="*/ 63175 h 4076375"/>
                  <a:gd name="connsiteX84" fmla="*/ 177800 w 2878667"/>
                  <a:gd name="connsiteY84" fmla="*/ 44939 h 4076375"/>
                  <a:gd name="connsiteX85" fmla="*/ 152121 w 2878667"/>
                  <a:gd name="connsiteY85" fmla="*/ 26703 h 4076375"/>
                  <a:gd name="connsiteX86" fmla="*/ 101600 w 2878667"/>
                  <a:gd name="connsiteY86" fmla="*/ 20097 h 4076375"/>
                  <a:gd name="connsiteX87" fmla="*/ 0 w 2878667"/>
                  <a:gd name="connsiteY87" fmla="*/ 0 h 4076375"/>
                  <a:gd name="connsiteX88" fmla="*/ 0 w 2878667"/>
                  <a:gd name="connsiteY88" fmla="*/ 215575 h 40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878667" h="4076375">
                    <a:moveTo>
                      <a:pt x="0" y="215575"/>
                    </a:moveTo>
                    <a:lnTo>
                      <a:pt x="0" y="4076375"/>
                    </a:lnTo>
                    <a:lnTo>
                      <a:pt x="2878667" y="4076375"/>
                    </a:lnTo>
                    <a:lnTo>
                      <a:pt x="2861734" y="3720775"/>
                    </a:lnTo>
                    <a:cubicBezTo>
                      <a:pt x="2847623" y="3698197"/>
                      <a:pt x="2832149" y="3676415"/>
                      <a:pt x="2819400" y="3653041"/>
                    </a:cubicBezTo>
                    <a:cubicBezTo>
                      <a:pt x="2815126" y="3645206"/>
                      <a:pt x="2815526" y="3635294"/>
                      <a:pt x="2810934" y="3627641"/>
                    </a:cubicBezTo>
                    <a:cubicBezTo>
                      <a:pt x="2763681" y="3548886"/>
                      <a:pt x="2827904" y="3686984"/>
                      <a:pt x="2777067" y="3585308"/>
                    </a:cubicBezTo>
                    <a:cubicBezTo>
                      <a:pt x="2735646" y="3502465"/>
                      <a:pt x="2782430" y="3576418"/>
                      <a:pt x="2743200" y="3517575"/>
                    </a:cubicBezTo>
                    <a:cubicBezTo>
                      <a:pt x="2740378" y="3509108"/>
                      <a:pt x="2738427" y="3500300"/>
                      <a:pt x="2734734" y="3492175"/>
                    </a:cubicBezTo>
                    <a:cubicBezTo>
                      <a:pt x="2724289" y="3469195"/>
                      <a:pt x="2708850" y="3448388"/>
                      <a:pt x="2700867" y="3424441"/>
                    </a:cubicBezTo>
                    <a:cubicBezTo>
                      <a:pt x="2698045" y="3415974"/>
                      <a:pt x="2696734" y="3406843"/>
                      <a:pt x="2692400" y="3399041"/>
                    </a:cubicBezTo>
                    <a:cubicBezTo>
                      <a:pt x="2651222" y="3324921"/>
                      <a:pt x="2674056" y="3369173"/>
                      <a:pt x="2641600" y="3331308"/>
                    </a:cubicBezTo>
                    <a:cubicBezTo>
                      <a:pt x="2629840" y="3317588"/>
                      <a:pt x="2619494" y="3302695"/>
                      <a:pt x="2607734" y="3288975"/>
                    </a:cubicBezTo>
                    <a:cubicBezTo>
                      <a:pt x="2602539" y="3282914"/>
                      <a:pt x="2595787" y="3278275"/>
                      <a:pt x="2590800" y="3272041"/>
                    </a:cubicBezTo>
                    <a:cubicBezTo>
                      <a:pt x="2584443" y="3264095"/>
                      <a:pt x="2579781" y="3254921"/>
                      <a:pt x="2573867" y="3246641"/>
                    </a:cubicBezTo>
                    <a:cubicBezTo>
                      <a:pt x="2565665" y="3235158"/>
                      <a:pt x="2556934" y="3224064"/>
                      <a:pt x="2548467" y="3212775"/>
                    </a:cubicBezTo>
                    <a:cubicBezTo>
                      <a:pt x="2541047" y="3183095"/>
                      <a:pt x="2535433" y="3156963"/>
                      <a:pt x="2523067" y="3128108"/>
                    </a:cubicBezTo>
                    <a:cubicBezTo>
                      <a:pt x="2494834" y="3062232"/>
                      <a:pt x="2491090" y="3074510"/>
                      <a:pt x="2472267" y="3018041"/>
                    </a:cubicBezTo>
                    <a:cubicBezTo>
                      <a:pt x="2439223" y="2918909"/>
                      <a:pt x="2501593" y="3075410"/>
                      <a:pt x="2446867" y="2924908"/>
                    </a:cubicBezTo>
                    <a:cubicBezTo>
                      <a:pt x="2442554" y="2913046"/>
                      <a:pt x="2434366" y="2902859"/>
                      <a:pt x="2429934" y="2891041"/>
                    </a:cubicBezTo>
                    <a:cubicBezTo>
                      <a:pt x="2411209" y="2841109"/>
                      <a:pt x="2435403" y="2871112"/>
                      <a:pt x="2404534" y="2840241"/>
                    </a:cubicBezTo>
                    <a:cubicBezTo>
                      <a:pt x="2389631" y="2795534"/>
                      <a:pt x="2401018" y="2822268"/>
                      <a:pt x="2362200" y="2764041"/>
                    </a:cubicBezTo>
                    <a:cubicBezTo>
                      <a:pt x="2356556" y="2755574"/>
                      <a:pt x="2352462" y="2745836"/>
                      <a:pt x="2345267" y="2738641"/>
                    </a:cubicBezTo>
                    <a:cubicBezTo>
                      <a:pt x="2331156" y="2724530"/>
                      <a:pt x="2316004" y="2711388"/>
                      <a:pt x="2302934" y="2696308"/>
                    </a:cubicBezTo>
                    <a:cubicBezTo>
                      <a:pt x="2279263" y="2668996"/>
                      <a:pt x="2260756" y="2637197"/>
                      <a:pt x="2235200" y="2611641"/>
                    </a:cubicBezTo>
                    <a:cubicBezTo>
                      <a:pt x="2226733" y="2603174"/>
                      <a:pt x="2216984" y="2595820"/>
                      <a:pt x="2209800" y="2586241"/>
                    </a:cubicBezTo>
                    <a:cubicBezTo>
                      <a:pt x="2190710" y="2560787"/>
                      <a:pt x="2177463" y="2531563"/>
                      <a:pt x="2167467" y="2501575"/>
                    </a:cubicBezTo>
                    <a:cubicBezTo>
                      <a:pt x="2163787" y="2490536"/>
                      <a:pt x="2163775" y="2478320"/>
                      <a:pt x="2159000" y="2467708"/>
                    </a:cubicBezTo>
                    <a:cubicBezTo>
                      <a:pt x="2138283" y="2421669"/>
                      <a:pt x="2111154" y="2378644"/>
                      <a:pt x="2091267" y="2332241"/>
                    </a:cubicBezTo>
                    <a:cubicBezTo>
                      <a:pt x="2082800" y="2312486"/>
                      <a:pt x="2073583" y="2293036"/>
                      <a:pt x="2065867" y="2272975"/>
                    </a:cubicBezTo>
                    <a:cubicBezTo>
                      <a:pt x="2059459" y="2256315"/>
                      <a:pt x="2055034" y="2238950"/>
                      <a:pt x="2048934" y="2222175"/>
                    </a:cubicBezTo>
                    <a:cubicBezTo>
                      <a:pt x="2043740" y="2207892"/>
                      <a:pt x="2037645" y="2193952"/>
                      <a:pt x="2032000" y="2179841"/>
                    </a:cubicBezTo>
                    <a:cubicBezTo>
                      <a:pt x="2012179" y="2080727"/>
                      <a:pt x="2037759" y="2189326"/>
                      <a:pt x="2006600" y="2103641"/>
                    </a:cubicBezTo>
                    <a:cubicBezTo>
                      <a:pt x="1999579" y="2084332"/>
                      <a:pt x="1995073" y="2064197"/>
                      <a:pt x="1989667" y="2044375"/>
                    </a:cubicBezTo>
                    <a:cubicBezTo>
                      <a:pt x="1986605" y="2033149"/>
                      <a:pt x="1985286" y="2021404"/>
                      <a:pt x="1981200" y="2010508"/>
                    </a:cubicBezTo>
                    <a:cubicBezTo>
                      <a:pt x="1976768" y="1998690"/>
                      <a:pt x="1968699" y="1988459"/>
                      <a:pt x="1964267" y="1976641"/>
                    </a:cubicBezTo>
                    <a:cubicBezTo>
                      <a:pt x="1956135" y="1954955"/>
                      <a:pt x="1957563" y="1937832"/>
                      <a:pt x="1947334" y="1917375"/>
                    </a:cubicBezTo>
                    <a:cubicBezTo>
                      <a:pt x="1942783" y="1908273"/>
                      <a:pt x="1936045" y="1900442"/>
                      <a:pt x="1930400" y="1891975"/>
                    </a:cubicBezTo>
                    <a:cubicBezTo>
                      <a:pt x="1911956" y="1836639"/>
                      <a:pt x="1925926" y="1874561"/>
                      <a:pt x="1879600" y="1781908"/>
                    </a:cubicBezTo>
                    <a:cubicBezTo>
                      <a:pt x="1873956" y="1770619"/>
                      <a:pt x="1865728" y="1760286"/>
                      <a:pt x="1862667" y="1748041"/>
                    </a:cubicBezTo>
                    <a:cubicBezTo>
                      <a:pt x="1859845" y="1736752"/>
                      <a:pt x="1857880" y="1725214"/>
                      <a:pt x="1854200" y="1714175"/>
                    </a:cubicBezTo>
                    <a:cubicBezTo>
                      <a:pt x="1847830" y="1695065"/>
                      <a:pt x="1831400" y="1656418"/>
                      <a:pt x="1820334" y="1637975"/>
                    </a:cubicBezTo>
                    <a:cubicBezTo>
                      <a:pt x="1809863" y="1620524"/>
                      <a:pt x="1798138" y="1603848"/>
                      <a:pt x="1786467" y="1587175"/>
                    </a:cubicBezTo>
                    <a:cubicBezTo>
                      <a:pt x="1778375" y="1575615"/>
                      <a:pt x="1767920" y="1565643"/>
                      <a:pt x="1761067" y="1553308"/>
                    </a:cubicBezTo>
                    <a:cubicBezTo>
                      <a:pt x="1705632" y="1453524"/>
                      <a:pt x="1784135" y="1564311"/>
                      <a:pt x="1718734" y="1477108"/>
                    </a:cubicBezTo>
                    <a:cubicBezTo>
                      <a:pt x="1715912" y="1468641"/>
                      <a:pt x="1716578" y="1458019"/>
                      <a:pt x="1710267" y="1451708"/>
                    </a:cubicBezTo>
                    <a:cubicBezTo>
                      <a:pt x="1695217" y="1436658"/>
                      <a:pt x="1648986" y="1410930"/>
                      <a:pt x="1625600" y="1400908"/>
                    </a:cubicBezTo>
                    <a:cubicBezTo>
                      <a:pt x="1617397" y="1397392"/>
                      <a:pt x="1608182" y="1396432"/>
                      <a:pt x="1600200" y="1392441"/>
                    </a:cubicBezTo>
                    <a:cubicBezTo>
                      <a:pt x="1591099" y="1387890"/>
                      <a:pt x="1584363" y="1378985"/>
                      <a:pt x="1574800" y="1375508"/>
                    </a:cubicBezTo>
                    <a:cubicBezTo>
                      <a:pt x="1552929" y="1367555"/>
                      <a:pt x="1528675" y="1367218"/>
                      <a:pt x="1507067" y="1358575"/>
                    </a:cubicBezTo>
                    <a:cubicBezTo>
                      <a:pt x="1414114" y="1321393"/>
                      <a:pt x="1451236" y="1334321"/>
                      <a:pt x="1397000" y="1316241"/>
                    </a:cubicBezTo>
                    <a:cubicBezTo>
                      <a:pt x="1388533" y="1307774"/>
                      <a:pt x="1380691" y="1298633"/>
                      <a:pt x="1371600" y="1290841"/>
                    </a:cubicBezTo>
                    <a:cubicBezTo>
                      <a:pt x="1360886" y="1281658"/>
                      <a:pt x="1347712" y="1275419"/>
                      <a:pt x="1337734" y="1265441"/>
                    </a:cubicBezTo>
                    <a:cubicBezTo>
                      <a:pt x="1330539" y="1258246"/>
                      <a:pt x="1327560" y="1247646"/>
                      <a:pt x="1320800" y="1240041"/>
                    </a:cubicBezTo>
                    <a:cubicBezTo>
                      <a:pt x="1304890" y="1222143"/>
                      <a:pt x="1270000" y="1189241"/>
                      <a:pt x="1270000" y="1189241"/>
                    </a:cubicBezTo>
                    <a:cubicBezTo>
                      <a:pt x="1255889" y="1155374"/>
                      <a:pt x="1250192" y="1116601"/>
                      <a:pt x="1227667" y="1087641"/>
                    </a:cubicBezTo>
                    <a:cubicBezTo>
                      <a:pt x="1207911" y="1062241"/>
                      <a:pt x="1191154" y="1034195"/>
                      <a:pt x="1168400" y="1011441"/>
                    </a:cubicBezTo>
                    <a:cubicBezTo>
                      <a:pt x="1159933" y="1002974"/>
                      <a:pt x="1150792" y="995132"/>
                      <a:pt x="1143000" y="986041"/>
                    </a:cubicBezTo>
                    <a:cubicBezTo>
                      <a:pt x="1133817" y="975327"/>
                      <a:pt x="1126975" y="962722"/>
                      <a:pt x="1117600" y="952175"/>
                    </a:cubicBezTo>
                    <a:cubicBezTo>
                      <a:pt x="1104342" y="937260"/>
                      <a:pt x="1075267" y="909841"/>
                      <a:pt x="1075267" y="909841"/>
                    </a:cubicBezTo>
                    <a:cubicBezTo>
                      <a:pt x="1072445" y="901374"/>
                      <a:pt x="1071228" y="892190"/>
                      <a:pt x="1066800" y="884441"/>
                    </a:cubicBezTo>
                    <a:cubicBezTo>
                      <a:pt x="1059799" y="872189"/>
                      <a:pt x="1049602" y="862058"/>
                      <a:pt x="1041400" y="850575"/>
                    </a:cubicBezTo>
                    <a:cubicBezTo>
                      <a:pt x="1035486" y="842295"/>
                      <a:pt x="1030111" y="833642"/>
                      <a:pt x="1024467" y="825175"/>
                    </a:cubicBezTo>
                    <a:cubicBezTo>
                      <a:pt x="1021645" y="813886"/>
                      <a:pt x="1020584" y="802004"/>
                      <a:pt x="1016000" y="791308"/>
                    </a:cubicBezTo>
                    <a:cubicBezTo>
                      <a:pt x="1011992" y="781955"/>
                      <a:pt x="1003618" y="775009"/>
                      <a:pt x="999067" y="765908"/>
                    </a:cubicBezTo>
                    <a:cubicBezTo>
                      <a:pt x="992270" y="752314"/>
                      <a:pt x="986940" y="737993"/>
                      <a:pt x="982134" y="723575"/>
                    </a:cubicBezTo>
                    <a:cubicBezTo>
                      <a:pt x="978454" y="712536"/>
                      <a:pt x="977011" y="700854"/>
                      <a:pt x="973667" y="689708"/>
                    </a:cubicBezTo>
                    <a:cubicBezTo>
                      <a:pt x="973657" y="689673"/>
                      <a:pt x="952506" y="626225"/>
                      <a:pt x="948267" y="613508"/>
                    </a:cubicBezTo>
                    <a:cubicBezTo>
                      <a:pt x="945445" y="605041"/>
                      <a:pt x="941964" y="596766"/>
                      <a:pt x="939800" y="588108"/>
                    </a:cubicBezTo>
                    <a:cubicBezTo>
                      <a:pt x="925486" y="530848"/>
                      <a:pt x="935420" y="565136"/>
                      <a:pt x="905934" y="486508"/>
                    </a:cubicBezTo>
                    <a:cubicBezTo>
                      <a:pt x="887788" y="377636"/>
                      <a:pt x="910200" y="489787"/>
                      <a:pt x="880534" y="393375"/>
                    </a:cubicBezTo>
                    <a:cubicBezTo>
                      <a:pt x="856525" y="315346"/>
                      <a:pt x="887562" y="333628"/>
                      <a:pt x="838200" y="317175"/>
                    </a:cubicBezTo>
                    <a:cubicBezTo>
                      <a:pt x="829733" y="311530"/>
                      <a:pt x="822099" y="304374"/>
                      <a:pt x="812800" y="300241"/>
                    </a:cubicBezTo>
                    <a:cubicBezTo>
                      <a:pt x="796489" y="292992"/>
                      <a:pt x="778775" y="289408"/>
                      <a:pt x="762000" y="283308"/>
                    </a:cubicBezTo>
                    <a:cubicBezTo>
                      <a:pt x="747717" y="278114"/>
                      <a:pt x="738585" y="268980"/>
                      <a:pt x="719667" y="266375"/>
                    </a:cubicBezTo>
                    <a:cubicBezTo>
                      <a:pt x="700749" y="263770"/>
                      <a:pt x="698694" y="284411"/>
                      <a:pt x="648491" y="267677"/>
                    </a:cubicBezTo>
                    <a:cubicBezTo>
                      <a:pt x="549351" y="234630"/>
                      <a:pt x="577983" y="221436"/>
                      <a:pt x="550334" y="207108"/>
                    </a:cubicBezTo>
                    <a:cubicBezTo>
                      <a:pt x="522685" y="192780"/>
                      <a:pt x="577698" y="205483"/>
                      <a:pt x="482600" y="181708"/>
                    </a:cubicBezTo>
                    <a:cubicBezTo>
                      <a:pt x="474133" y="176064"/>
                      <a:pt x="466499" y="168908"/>
                      <a:pt x="457200" y="164775"/>
                    </a:cubicBezTo>
                    <a:cubicBezTo>
                      <a:pt x="440889" y="157526"/>
                      <a:pt x="421898" y="156697"/>
                      <a:pt x="406400" y="147841"/>
                    </a:cubicBezTo>
                    <a:cubicBezTo>
                      <a:pt x="386645" y="136552"/>
                      <a:pt x="366645" y="125681"/>
                      <a:pt x="347134" y="113975"/>
                    </a:cubicBezTo>
                    <a:cubicBezTo>
                      <a:pt x="338408" y="108740"/>
                      <a:pt x="331262" y="100614"/>
                      <a:pt x="321734" y="97041"/>
                    </a:cubicBezTo>
                    <a:cubicBezTo>
                      <a:pt x="308260" y="91988"/>
                      <a:pt x="293511" y="91397"/>
                      <a:pt x="279400" y="88575"/>
                    </a:cubicBezTo>
                    <a:cubicBezTo>
                      <a:pt x="269411" y="81916"/>
                      <a:pt x="245533" y="70448"/>
                      <a:pt x="228600" y="63175"/>
                    </a:cubicBezTo>
                    <a:cubicBezTo>
                      <a:pt x="211667" y="55902"/>
                      <a:pt x="190547" y="51018"/>
                      <a:pt x="177800" y="44939"/>
                    </a:cubicBezTo>
                    <a:cubicBezTo>
                      <a:pt x="165053" y="38860"/>
                      <a:pt x="164821" y="30843"/>
                      <a:pt x="152121" y="26703"/>
                    </a:cubicBezTo>
                    <a:cubicBezTo>
                      <a:pt x="139421" y="22563"/>
                      <a:pt x="110525" y="20097"/>
                      <a:pt x="101600" y="20097"/>
                    </a:cubicBezTo>
                    <a:lnTo>
                      <a:pt x="0" y="0"/>
                    </a:lnTo>
                    <a:lnTo>
                      <a:pt x="0" y="21557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-1" y="2781624"/>
                <a:ext cx="2073363" cy="40763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597211" y="2781301"/>
              <a:ext cx="5546789" cy="4076698"/>
              <a:chOff x="4096744" y="2781301"/>
              <a:chExt cx="5546789" cy="4076698"/>
            </a:xfrm>
          </p:grpSpPr>
          <p:sp>
            <p:nvSpPr>
              <p:cNvPr id="53" name="Rectangle 52"/>
              <p:cNvSpPr/>
              <p:nvPr/>
            </p:nvSpPr>
            <p:spPr>
              <a:xfrm flipH="1">
                <a:off x="5172011" y="2781623"/>
                <a:ext cx="4471522" cy="40763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4096744" y="2781301"/>
                <a:ext cx="1075267" cy="4076698"/>
              </a:xfrm>
              <a:custGeom>
                <a:avLst/>
                <a:gdLst>
                  <a:gd name="connsiteX0" fmla="*/ 1075267 w 1075267"/>
                  <a:gd name="connsiteY0" fmla="*/ 18187 h 4090654"/>
                  <a:gd name="connsiteX1" fmla="*/ 1075267 w 1075267"/>
                  <a:gd name="connsiteY1" fmla="*/ 4090654 h 4090654"/>
                  <a:gd name="connsiteX2" fmla="*/ 0 w 1075267"/>
                  <a:gd name="connsiteY2" fmla="*/ 4090654 h 4090654"/>
                  <a:gd name="connsiteX3" fmla="*/ 0 w 1075267"/>
                  <a:gd name="connsiteY3" fmla="*/ 4014454 h 4090654"/>
                  <a:gd name="connsiteX4" fmla="*/ 25400 w 1075267"/>
                  <a:gd name="connsiteY4" fmla="*/ 3870521 h 4090654"/>
                  <a:gd name="connsiteX5" fmla="*/ 33867 w 1075267"/>
                  <a:gd name="connsiteY5" fmla="*/ 3845121 h 4090654"/>
                  <a:gd name="connsiteX6" fmla="*/ 76200 w 1075267"/>
                  <a:gd name="connsiteY6" fmla="*/ 3802787 h 4090654"/>
                  <a:gd name="connsiteX7" fmla="*/ 84667 w 1075267"/>
                  <a:gd name="connsiteY7" fmla="*/ 3777387 h 4090654"/>
                  <a:gd name="connsiteX8" fmla="*/ 135467 w 1075267"/>
                  <a:gd name="connsiteY8" fmla="*/ 3709654 h 4090654"/>
                  <a:gd name="connsiteX9" fmla="*/ 177800 w 1075267"/>
                  <a:gd name="connsiteY9" fmla="*/ 3582654 h 4090654"/>
                  <a:gd name="connsiteX10" fmla="*/ 203200 w 1075267"/>
                  <a:gd name="connsiteY10" fmla="*/ 3523387 h 4090654"/>
                  <a:gd name="connsiteX11" fmla="*/ 228600 w 1075267"/>
                  <a:gd name="connsiteY11" fmla="*/ 3497987 h 4090654"/>
                  <a:gd name="connsiteX12" fmla="*/ 237067 w 1075267"/>
                  <a:gd name="connsiteY12" fmla="*/ 3472587 h 4090654"/>
                  <a:gd name="connsiteX13" fmla="*/ 254000 w 1075267"/>
                  <a:gd name="connsiteY13" fmla="*/ 3447187 h 4090654"/>
                  <a:gd name="connsiteX14" fmla="*/ 279400 w 1075267"/>
                  <a:gd name="connsiteY14" fmla="*/ 3396387 h 4090654"/>
                  <a:gd name="connsiteX15" fmla="*/ 287867 w 1075267"/>
                  <a:gd name="connsiteY15" fmla="*/ 3354054 h 4090654"/>
                  <a:gd name="connsiteX16" fmla="*/ 304800 w 1075267"/>
                  <a:gd name="connsiteY16" fmla="*/ 3303254 h 4090654"/>
                  <a:gd name="connsiteX17" fmla="*/ 313267 w 1075267"/>
                  <a:gd name="connsiteY17" fmla="*/ 3277854 h 4090654"/>
                  <a:gd name="connsiteX18" fmla="*/ 321733 w 1075267"/>
                  <a:gd name="connsiteY18" fmla="*/ 3243987 h 4090654"/>
                  <a:gd name="connsiteX19" fmla="*/ 338667 w 1075267"/>
                  <a:gd name="connsiteY19" fmla="*/ 3159321 h 4090654"/>
                  <a:gd name="connsiteX20" fmla="*/ 347133 w 1075267"/>
                  <a:gd name="connsiteY20" fmla="*/ 3125454 h 4090654"/>
                  <a:gd name="connsiteX21" fmla="*/ 355600 w 1075267"/>
                  <a:gd name="connsiteY21" fmla="*/ 3057721 h 4090654"/>
                  <a:gd name="connsiteX22" fmla="*/ 364067 w 1075267"/>
                  <a:gd name="connsiteY22" fmla="*/ 3032321 h 4090654"/>
                  <a:gd name="connsiteX23" fmla="*/ 372533 w 1075267"/>
                  <a:gd name="connsiteY23" fmla="*/ 2989987 h 4090654"/>
                  <a:gd name="connsiteX24" fmla="*/ 389467 w 1075267"/>
                  <a:gd name="connsiteY24" fmla="*/ 2922254 h 4090654"/>
                  <a:gd name="connsiteX25" fmla="*/ 406400 w 1075267"/>
                  <a:gd name="connsiteY25" fmla="*/ 2862987 h 4090654"/>
                  <a:gd name="connsiteX26" fmla="*/ 414867 w 1075267"/>
                  <a:gd name="connsiteY26" fmla="*/ 2786787 h 4090654"/>
                  <a:gd name="connsiteX27" fmla="*/ 423333 w 1075267"/>
                  <a:gd name="connsiteY27" fmla="*/ 2735987 h 4090654"/>
                  <a:gd name="connsiteX28" fmla="*/ 431800 w 1075267"/>
                  <a:gd name="connsiteY28" fmla="*/ 2524321 h 4090654"/>
                  <a:gd name="connsiteX29" fmla="*/ 448733 w 1075267"/>
                  <a:gd name="connsiteY29" fmla="*/ 2448121 h 4090654"/>
                  <a:gd name="connsiteX30" fmla="*/ 457200 w 1075267"/>
                  <a:gd name="connsiteY30" fmla="*/ 2338054 h 4090654"/>
                  <a:gd name="connsiteX31" fmla="*/ 474133 w 1075267"/>
                  <a:gd name="connsiteY31" fmla="*/ 1931654 h 4090654"/>
                  <a:gd name="connsiteX32" fmla="*/ 491067 w 1075267"/>
                  <a:gd name="connsiteY32" fmla="*/ 1728454 h 4090654"/>
                  <a:gd name="connsiteX33" fmla="*/ 524933 w 1075267"/>
                  <a:gd name="connsiteY33" fmla="*/ 1652254 h 4090654"/>
                  <a:gd name="connsiteX34" fmla="*/ 533400 w 1075267"/>
                  <a:gd name="connsiteY34" fmla="*/ 1626854 h 4090654"/>
                  <a:gd name="connsiteX35" fmla="*/ 550333 w 1075267"/>
                  <a:gd name="connsiteY35" fmla="*/ 1601454 h 4090654"/>
                  <a:gd name="connsiteX36" fmla="*/ 558800 w 1075267"/>
                  <a:gd name="connsiteY36" fmla="*/ 1576054 h 4090654"/>
                  <a:gd name="connsiteX37" fmla="*/ 592667 w 1075267"/>
                  <a:gd name="connsiteY37" fmla="*/ 1533721 h 4090654"/>
                  <a:gd name="connsiteX38" fmla="*/ 601133 w 1075267"/>
                  <a:gd name="connsiteY38" fmla="*/ 1508321 h 4090654"/>
                  <a:gd name="connsiteX39" fmla="*/ 618067 w 1075267"/>
                  <a:gd name="connsiteY39" fmla="*/ 1482921 h 4090654"/>
                  <a:gd name="connsiteX40" fmla="*/ 626533 w 1075267"/>
                  <a:gd name="connsiteY40" fmla="*/ 1449054 h 4090654"/>
                  <a:gd name="connsiteX41" fmla="*/ 635000 w 1075267"/>
                  <a:gd name="connsiteY41" fmla="*/ 1423654 h 4090654"/>
                  <a:gd name="connsiteX42" fmla="*/ 651933 w 1075267"/>
                  <a:gd name="connsiteY42" fmla="*/ 1355921 h 4090654"/>
                  <a:gd name="connsiteX43" fmla="*/ 660400 w 1075267"/>
                  <a:gd name="connsiteY43" fmla="*/ 1322054 h 4090654"/>
                  <a:gd name="connsiteX44" fmla="*/ 668867 w 1075267"/>
                  <a:gd name="connsiteY44" fmla="*/ 1271254 h 4090654"/>
                  <a:gd name="connsiteX45" fmla="*/ 685800 w 1075267"/>
                  <a:gd name="connsiteY45" fmla="*/ 1220454 h 4090654"/>
                  <a:gd name="connsiteX46" fmla="*/ 702733 w 1075267"/>
                  <a:gd name="connsiteY46" fmla="*/ 1144254 h 4090654"/>
                  <a:gd name="connsiteX47" fmla="*/ 711200 w 1075267"/>
                  <a:gd name="connsiteY47" fmla="*/ 1025721 h 4090654"/>
                  <a:gd name="connsiteX48" fmla="*/ 719667 w 1075267"/>
                  <a:gd name="connsiteY48" fmla="*/ 763254 h 4090654"/>
                  <a:gd name="connsiteX49" fmla="*/ 728133 w 1075267"/>
                  <a:gd name="connsiteY49" fmla="*/ 737854 h 4090654"/>
                  <a:gd name="connsiteX50" fmla="*/ 745067 w 1075267"/>
                  <a:gd name="connsiteY50" fmla="*/ 661654 h 4090654"/>
                  <a:gd name="connsiteX51" fmla="*/ 753533 w 1075267"/>
                  <a:gd name="connsiteY51" fmla="*/ 627787 h 4090654"/>
                  <a:gd name="connsiteX52" fmla="*/ 762000 w 1075267"/>
                  <a:gd name="connsiteY52" fmla="*/ 585454 h 4090654"/>
                  <a:gd name="connsiteX53" fmla="*/ 778933 w 1075267"/>
                  <a:gd name="connsiteY53" fmla="*/ 534654 h 4090654"/>
                  <a:gd name="connsiteX54" fmla="*/ 787400 w 1075267"/>
                  <a:gd name="connsiteY54" fmla="*/ 509254 h 4090654"/>
                  <a:gd name="connsiteX55" fmla="*/ 795867 w 1075267"/>
                  <a:gd name="connsiteY55" fmla="*/ 475387 h 4090654"/>
                  <a:gd name="connsiteX56" fmla="*/ 812800 w 1075267"/>
                  <a:gd name="connsiteY56" fmla="*/ 449987 h 4090654"/>
                  <a:gd name="connsiteX57" fmla="*/ 821267 w 1075267"/>
                  <a:gd name="connsiteY57" fmla="*/ 424587 h 4090654"/>
                  <a:gd name="connsiteX58" fmla="*/ 872067 w 1075267"/>
                  <a:gd name="connsiteY58" fmla="*/ 356854 h 4090654"/>
                  <a:gd name="connsiteX59" fmla="*/ 889000 w 1075267"/>
                  <a:gd name="connsiteY59" fmla="*/ 306054 h 4090654"/>
                  <a:gd name="connsiteX60" fmla="*/ 905933 w 1075267"/>
                  <a:gd name="connsiteY60" fmla="*/ 280654 h 4090654"/>
                  <a:gd name="connsiteX61" fmla="*/ 922867 w 1075267"/>
                  <a:gd name="connsiteY61" fmla="*/ 229854 h 4090654"/>
                  <a:gd name="connsiteX62" fmla="*/ 931333 w 1075267"/>
                  <a:gd name="connsiteY62" fmla="*/ 204454 h 4090654"/>
                  <a:gd name="connsiteX63" fmla="*/ 948267 w 1075267"/>
                  <a:gd name="connsiteY63" fmla="*/ 179054 h 4090654"/>
                  <a:gd name="connsiteX64" fmla="*/ 956733 w 1075267"/>
                  <a:gd name="connsiteY64" fmla="*/ 153654 h 4090654"/>
                  <a:gd name="connsiteX65" fmla="*/ 999067 w 1075267"/>
                  <a:gd name="connsiteY65" fmla="*/ 77454 h 4090654"/>
                  <a:gd name="connsiteX66" fmla="*/ 1024467 w 1075267"/>
                  <a:gd name="connsiteY66" fmla="*/ 1254 h 4090654"/>
                  <a:gd name="connsiteX67" fmla="*/ 1075267 w 1075267"/>
                  <a:gd name="connsiteY67" fmla="*/ 18187 h 4090654"/>
                  <a:gd name="connsiteX0" fmla="*/ 1075267 w 1075267"/>
                  <a:gd name="connsiteY0" fmla="*/ 4787 h 4077254"/>
                  <a:gd name="connsiteX1" fmla="*/ 1075267 w 1075267"/>
                  <a:gd name="connsiteY1" fmla="*/ 4077254 h 4077254"/>
                  <a:gd name="connsiteX2" fmla="*/ 0 w 1075267"/>
                  <a:gd name="connsiteY2" fmla="*/ 4077254 h 4077254"/>
                  <a:gd name="connsiteX3" fmla="*/ 0 w 1075267"/>
                  <a:gd name="connsiteY3" fmla="*/ 4001054 h 4077254"/>
                  <a:gd name="connsiteX4" fmla="*/ 25400 w 1075267"/>
                  <a:gd name="connsiteY4" fmla="*/ 3857121 h 4077254"/>
                  <a:gd name="connsiteX5" fmla="*/ 33867 w 1075267"/>
                  <a:gd name="connsiteY5" fmla="*/ 3831721 h 4077254"/>
                  <a:gd name="connsiteX6" fmla="*/ 76200 w 1075267"/>
                  <a:gd name="connsiteY6" fmla="*/ 3789387 h 4077254"/>
                  <a:gd name="connsiteX7" fmla="*/ 84667 w 1075267"/>
                  <a:gd name="connsiteY7" fmla="*/ 3763987 h 4077254"/>
                  <a:gd name="connsiteX8" fmla="*/ 135467 w 1075267"/>
                  <a:gd name="connsiteY8" fmla="*/ 3696254 h 4077254"/>
                  <a:gd name="connsiteX9" fmla="*/ 177800 w 1075267"/>
                  <a:gd name="connsiteY9" fmla="*/ 3569254 h 4077254"/>
                  <a:gd name="connsiteX10" fmla="*/ 203200 w 1075267"/>
                  <a:gd name="connsiteY10" fmla="*/ 3509987 h 4077254"/>
                  <a:gd name="connsiteX11" fmla="*/ 228600 w 1075267"/>
                  <a:gd name="connsiteY11" fmla="*/ 3484587 h 4077254"/>
                  <a:gd name="connsiteX12" fmla="*/ 237067 w 1075267"/>
                  <a:gd name="connsiteY12" fmla="*/ 3459187 h 4077254"/>
                  <a:gd name="connsiteX13" fmla="*/ 254000 w 1075267"/>
                  <a:gd name="connsiteY13" fmla="*/ 3433787 h 4077254"/>
                  <a:gd name="connsiteX14" fmla="*/ 279400 w 1075267"/>
                  <a:gd name="connsiteY14" fmla="*/ 3382987 h 4077254"/>
                  <a:gd name="connsiteX15" fmla="*/ 287867 w 1075267"/>
                  <a:gd name="connsiteY15" fmla="*/ 3340654 h 4077254"/>
                  <a:gd name="connsiteX16" fmla="*/ 304800 w 1075267"/>
                  <a:gd name="connsiteY16" fmla="*/ 3289854 h 4077254"/>
                  <a:gd name="connsiteX17" fmla="*/ 313267 w 1075267"/>
                  <a:gd name="connsiteY17" fmla="*/ 3264454 h 4077254"/>
                  <a:gd name="connsiteX18" fmla="*/ 321733 w 1075267"/>
                  <a:gd name="connsiteY18" fmla="*/ 3230587 h 4077254"/>
                  <a:gd name="connsiteX19" fmla="*/ 338667 w 1075267"/>
                  <a:gd name="connsiteY19" fmla="*/ 3145921 h 4077254"/>
                  <a:gd name="connsiteX20" fmla="*/ 347133 w 1075267"/>
                  <a:gd name="connsiteY20" fmla="*/ 3112054 h 4077254"/>
                  <a:gd name="connsiteX21" fmla="*/ 355600 w 1075267"/>
                  <a:gd name="connsiteY21" fmla="*/ 3044321 h 4077254"/>
                  <a:gd name="connsiteX22" fmla="*/ 364067 w 1075267"/>
                  <a:gd name="connsiteY22" fmla="*/ 3018921 h 4077254"/>
                  <a:gd name="connsiteX23" fmla="*/ 372533 w 1075267"/>
                  <a:gd name="connsiteY23" fmla="*/ 2976587 h 4077254"/>
                  <a:gd name="connsiteX24" fmla="*/ 389467 w 1075267"/>
                  <a:gd name="connsiteY24" fmla="*/ 2908854 h 4077254"/>
                  <a:gd name="connsiteX25" fmla="*/ 406400 w 1075267"/>
                  <a:gd name="connsiteY25" fmla="*/ 2849587 h 4077254"/>
                  <a:gd name="connsiteX26" fmla="*/ 414867 w 1075267"/>
                  <a:gd name="connsiteY26" fmla="*/ 2773387 h 4077254"/>
                  <a:gd name="connsiteX27" fmla="*/ 423333 w 1075267"/>
                  <a:gd name="connsiteY27" fmla="*/ 2722587 h 4077254"/>
                  <a:gd name="connsiteX28" fmla="*/ 431800 w 1075267"/>
                  <a:gd name="connsiteY28" fmla="*/ 2510921 h 4077254"/>
                  <a:gd name="connsiteX29" fmla="*/ 448733 w 1075267"/>
                  <a:gd name="connsiteY29" fmla="*/ 2434721 h 4077254"/>
                  <a:gd name="connsiteX30" fmla="*/ 457200 w 1075267"/>
                  <a:gd name="connsiteY30" fmla="*/ 2324654 h 4077254"/>
                  <a:gd name="connsiteX31" fmla="*/ 474133 w 1075267"/>
                  <a:gd name="connsiteY31" fmla="*/ 1918254 h 4077254"/>
                  <a:gd name="connsiteX32" fmla="*/ 491067 w 1075267"/>
                  <a:gd name="connsiteY32" fmla="*/ 1715054 h 4077254"/>
                  <a:gd name="connsiteX33" fmla="*/ 524933 w 1075267"/>
                  <a:gd name="connsiteY33" fmla="*/ 1638854 h 4077254"/>
                  <a:gd name="connsiteX34" fmla="*/ 533400 w 1075267"/>
                  <a:gd name="connsiteY34" fmla="*/ 1613454 h 4077254"/>
                  <a:gd name="connsiteX35" fmla="*/ 550333 w 1075267"/>
                  <a:gd name="connsiteY35" fmla="*/ 1588054 h 4077254"/>
                  <a:gd name="connsiteX36" fmla="*/ 558800 w 1075267"/>
                  <a:gd name="connsiteY36" fmla="*/ 1562654 h 4077254"/>
                  <a:gd name="connsiteX37" fmla="*/ 592667 w 1075267"/>
                  <a:gd name="connsiteY37" fmla="*/ 1520321 h 4077254"/>
                  <a:gd name="connsiteX38" fmla="*/ 601133 w 1075267"/>
                  <a:gd name="connsiteY38" fmla="*/ 1494921 h 4077254"/>
                  <a:gd name="connsiteX39" fmla="*/ 618067 w 1075267"/>
                  <a:gd name="connsiteY39" fmla="*/ 1469521 h 4077254"/>
                  <a:gd name="connsiteX40" fmla="*/ 626533 w 1075267"/>
                  <a:gd name="connsiteY40" fmla="*/ 1435654 h 4077254"/>
                  <a:gd name="connsiteX41" fmla="*/ 635000 w 1075267"/>
                  <a:gd name="connsiteY41" fmla="*/ 1410254 h 4077254"/>
                  <a:gd name="connsiteX42" fmla="*/ 651933 w 1075267"/>
                  <a:gd name="connsiteY42" fmla="*/ 1342521 h 4077254"/>
                  <a:gd name="connsiteX43" fmla="*/ 660400 w 1075267"/>
                  <a:gd name="connsiteY43" fmla="*/ 1308654 h 4077254"/>
                  <a:gd name="connsiteX44" fmla="*/ 668867 w 1075267"/>
                  <a:gd name="connsiteY44" fmla="*/ 1257854 h 4077254"/>
                  <a:gd name="connsiteX45" fmla="*/ 685800 w 1075267"/>
                  <a:gd name="connsiteY45" fmla="*/ 1207054 h 4077254"/>
                  <a:gd name="connsiteX46" fmla="*/ 702733 w 1075267"/>
                  <a:gd name="connsiteY46" fmla="*/ 1130854 h 4077254"/>
                  <a:gd name="connsiteX47" fmla="*/ 711200 w 1075267"/>
                  <a:gd name="connsiteY47" fmla="*/ 1012321 h 4077254"/>
                  <a:gd name="connsiteX48" fmla="*/ 719667 w 1075267"/>
                  <a:gd name="connsiteY48" fmla="*/ 749854 h 4077254"/>
                  <a:gd name="connsiteX49" fmla="*/ 728133 w 1075267"/>
                  <a:gd name="connsiteY49" fmla="*/ 724454 h 4077254"/>
                  <a:gd name="connsiteX50" fmla="*/ 745067 w 1075267"/>
                  <a:gd name="connsiteY50" fmla="*/ 648254 h 4077254"/>
                  <a:gd name="connsiteX51" fmla="*/ 753533 w 1075267"/>
                  <a:gd name="connsiteY51" fmla="*/ 614387 h 4077254"/>
                  <a:gd name="connsiteX52" fmla="*/ 762000 w 1075267"/>
                  <a:gd name="connsiteY52" fmla="*/ 572054 h 4077254"/>
                  <a:gd name="connsiteX53" fmla="*/ 778933 w 1075267"/>
                  <a:gd name="connsiteY53" fmla="*/ 521254 h 4077254"/>
                  <a:gd name="connsiteX54" fmla="*/ 787400 w 1075267"/>
                  <a:gd name="connsiteY54" fmla="*/ 495854 h 4077254"/>
                  <a:gd name="connsiteX55" fmla="*/ 795867 w 1075267"/>
                  <a:gd name="connsiteY55" fmla="*/ 461987 h 4077254"/>
                  <a:gd name="connsiteX56" fmla="*/ 812800 w 1075267"/>
                  <a:gd name="connsiteY56" fmla="*/ 436587 h 4077254"/>
                  <a:gd name="connsiteX57" fmla="*/ 821267 w 1075267"/>
                  <a:gd name="connsiteY57" fmla="*/ 411187 h 4077254"/>
                  <a:gd name="connsiteX58" fmla="*/ 872067 w 1075267"/>
                  <a:gd name="connsiteY58" fmla="*/ 343454 h 4077254"/>
                  <a:gd name="connsiteX59" fmla="*/ 889000 w 1075267"/>
                  <a:gd name="connsiteY59" fmla="*/ 292654 h 4077254"/>
                  <a:gd name="connsiteX60" fmla="*/ 905933 w 1075267"/>
                  <a:gd name="connsiteY60" fmla="*/ 267254 h 4077254"/>
                  <a:gd name="connsiteX61" fmla="*/ 922867 w 1075267"/>
                  <a:gd name="connsiteY61" fmla="*/ 216454 h 4077254"/>
                  <a:gd name="connsiteX62" fmla="*/ 931333 w 1075267"/>
                  <a:gd name="connsiteY62" fmla="*/ 191054 h 4077254"/>
                  <a:gd name="connsiteX63" fmla="*/ 948267 w 1075267"/>
                  <a:gd name="connsiteY63" fmla="*/ 165654 h 4077254"/>
                  <a:gd name="connsiteX64" fmla="*/ 956733 w 1075267"/>
                  <a:gd name="connsiteY64" fmla="*/ 140254 h 4077254"/>
                  <a:gd name="connsiteX65" fmla="*/ 999067 w 1075267"/>
                  <a:gd name="connsiteY65" fmla="*/ 64054 h 4077254"/>
                  <a:gd name="connsiteX66" fmla="*/ 1028139 w 1075267"/>
                  <a:gd name="connsiteY66" fmla="*/ 24577 h 4077254"/>
                  <a:gd name="connsiteX67" fmla="*/ 1075267 w 1075267"/>
                  <a:gd name="connsiteY67" fmla="*/ 4787 h 4077254"/>
                  <a:gd name="connsiteX0" fmla="*/ 1075267 w 1075267"/>
                  <a:gd name="connsiteY0" fmla="*/ 0 h 4072467"/>
                  <a:gd name="connsiteX1" fmla="*/ 1075267 w 1075267"/>
                  <a:gd name="connsiteY1" fmla="*/ 4072467 h 4072467"/>
                  <a:gd name="connsiteX2" fmla="*/ 0 w 1075267"/>
                  <a:gd name="connsiteY2" fmla="*/ 4072467 h 4072467"/>
                  <a:gd name="connsiteX3" fmla="*/ 0 w 1075267"/>
                  <a:gd name="connsiteY3" fmla="*/ 3996267 h 4072467"/>
                  <a:gd name="connsiteX4" fmla="*/ 25400 w 1075267"/>
                  <a:gd name="connsiteY4" fmla="*/ 3852334 h 4072467"/>
                  <a:gd name="connsiteX5" fmla="*/ 33867 w 1075267"/>
                  <a:gd name="connsiteY5" fmla="*/ 3826934 h 4072467"/>
                  <a:gd name="connsiteX6" fmla="*/ 76200 w 1075267"/>
                  <a:gd name="connsiteY6" fmla="*/ 3784600 h 4072467"/>
                  <a:gd name="connsiteX7" fmla="*/ 84667 w 1075267"/>
                  <a:gd name="connsiteY7" fmla="*/ 3759200 h 4072467"/>
                  <a:gd name="connsiteX8" fmla="*/ 135467 w 1075267"/>
                  <a:gd name="connsiteY8" fmla="*/ 3691467 h 4072467"/>
                  <a:gd name="connsiteX9" fmla="*/ 177800 w 1075267"/>
                  <a:gd name="connsiteY9" fmla="*/ 3564467 h 4072467"/>
                  <a:gd name="connsiteX10" fmla="*/ 203200 w 1075267"/>
                  <a:gd name="connsiteY10" fmla="*/ 3505200 h 4072467"/>
                  <a:gd name="connsiteX11" fmla="*/ 228600 w 1075267"/>
                  <a:gd name="connsiteY11" fmla="*/ 3479800 h 4072467"/>
                  <a:gd name="connsiteX12" fmla="*/ 237067 w 1075267"/>
                  <a:gd name="connsiteY12" fmla="*/ 3454400 h 4072467"/>
                  <a:gd name="connsiteX13" fmla="*/ 254000 w 1075267"/>
                  <a:gd name="connsiteY13" fmla="*/ 3429000 h 4072467"/>
                  <a:gd name="connsiteX14" fmla="*/ 279400 w 1075267"/>
                  <a:gd name="connsiteY14" fmla="*/ 3378200 h 4072467"/>
                  <a:gd name="connsiteX15" fmla="*/ 287867 w 1075267"/>
                  <a:gd name="connsiteY15" fmla="*/ 3335867 h 4072467"/>
                  <a:gd name="connsiteX16" fmla="*/ 304800 w 1075267"/>
                  <a:gd name="connsiteY16" fmla="*/ 3285067 h 4072467"/>
                  <a:gd name="connsiteX17" fmla="*/ 313267 w 1075267"/>
                  <a:gd name="connsiteY17" fmla="*/ 3259667 h 4072467"/>
                  <a:gd name="connsiteX18" fmla="*/ 321733 w 1075267"/>
                  <a:gd name="connsiteY18" fmla="*/ 3225800 h 4072467"/>
                  <a:gd name="connsiteX19" fmla="*/ 338667 w 1075267"/>
                  <a:gd name="connsiteY19" fmla="*/ 3141134 h 4072467"/>
                  <a:gd name="connsiteX20" fmla="*/ 347133 w 1075267"/>
                  <a:gd name="connsiteY20" fmla="*/ 3107267 h 4072467"/>
                  <a:gd name="connsiteX21" fmla="*/ 355600 w 1075267"/>
                  <a:gd name="connsiteY21" fmla="*/ 3039534 h 4072467"/>
                  <a:gd name="connsiteX22" fmla="*/ 364067 w 1075267"/>
                  <a:gd name="connsiteY22" fmla="*/ 3014134 h 4072467"/>
                  <a:gd name="connsiteX23" fmla="*/ 372533 w 1075267"/>
                  <a:gd name="connsiteY23" fmla="*/ 2971800 h 4072467"/>
                  <a:gd name="connsiteX24" fmla="*/ 389467 w 1075267"/>
                  <a:gd name="connsiteY24" fmla="*/ 2904067 h 4072467"/>
                  <a:gd name="connsiteX25" fmla="*/ 406400 w 1075267"/>
                  <a:gd name="connsiteY25" fmla="*/ 2844800 h 4072467"/>
                  <a:gd name="connsiteX26" fmla="*/ 414867 w 1075267"/>
                  <a:gd name="connsiteY26" fmla="*/ 2768600 h 4072467"/>
                  <a:gd name="connsiteX27" fmla="*/ 423333 w 1075267"/>
                  <a:gd name="connsiteY27" fmla="*/ 2717800 h 4072467"/>
                  <a:gd name="connsiteX28" fmla="*/ 431800 w 1075267"/>
                  <a:gd name="connsiteY28" fmla="*/ 2506134 h 4072467"/>
                  <a:gd name="connsiteX29" fmla="*/ 448733 w 1075267"/>
                  <a:gd name="connsiteY29" fmla="*/ 2429934 h 4072467"/>
                  <a:gd name="connsiteX30" fmla="*/ 457200 w 1075267"/>
                  <a:gd name="connsiteY30" fmla="*/ 2319867 h 4072467"/>
                  <a:gd name="connsiteX31" fmla="*/ 474133 w 1075267"/>
                  <a:gd name="connsiteY31" fmla="*/ 1913467 h 4072467"/>
                  <a:gd name="connsiteX32" fmla="*/ 491067 w 1075267"/>
                  <a:gd name="connsiteY32" fmla="*/ 1710267 h 4072467"/>
                  <a:gd name="connsiteX33" fmla="*/ 524933 w 1075267"/>
                  <a:gd name="connsiteY33" fmla="*/ 1634067 h 4072467"/>
                  <a:gd name="connsiteX34" fmla="*/ 533400 w 1075267"/>
                  <a:gd name="connsiteY34" fmla="*/ 1608667 h 4072467"/>
                  <a:gd name="connsiteX35" fmla="*/ 550333 w 1075267"/>
                  <a:gd name="connsiteY35" fmla="*/ 1583267 h 4072467"/>
                  <a:gd name="connsiteX36" fmla="*/ 558800 w 1075267"/>
                  <a:gd name="connsiteY36" fmla="*/ 1557867 h 4072467"/>
                  <a:gd name="connsiteX37" fmla="*/ 592667 w 1075267"/>
                  <a:gd name="connsiteY37" fmla="*/ 1515534 h 4072467"/>
                  <a:gd name="connsiteX38" fmla="*/ 601133 w 1075267"/>
                  <a:gd name="connsiteY38" fmla="*/ 1490134 h 4072467"/>
                  <a:gd name="connsiteX39" fmla="*/ 618067 w 1075267"/>
                  <a:gd name="connsiteY39" fmla="*/ 1464734 h 4072467"/>
                  <a:gd name="connsiteX40" fmla="*/ 626533 w 1075267"/>
                  <a:gd name="connsiteY40" fmla="*/ 1430867 h 4072467"/>
                  <a:gd name="connsiteX41" fmla="*/ 635000 w 1075267"/>
                  <a:gd name="connsiteY41" fmla="*/ 1405467 h 4072467"/>
                  <a:gd name="connsiteX42" fmla="*/ 651933 w 1075267"/>
                  <a:gd name="connsiteY42" fmla="*/ 1337734 h 4072467"/>
                  <a:gd name="connsiteX43" fmla="*/ 660400 w 1075267"/>
                  <a:gd name="connsiteY43" fmla="*/ 1303867 h 4072467"/>
                  <a:gd name="connsiteX44" fmla="*/ 668867 w 1075267"/>
                  <a:gd name="connsiteY44" fmla="*/ 1253067 h 4072467"/>
                  <a:gd name="connsiteX45" fmla="*/ 685800 w 1075267"/>
                  <a:gd name="connsiteY45" fmla="*/ 1202267 h 4072467"/>
                  <a:gd name="connsiteX46" fmla="*/ 702733 w 1075267"/>
                  <a:gd name="connsiteY46" fmla="*/ 1126067 h 4072467"/>
                  <a:gd name="connsiteX47" fmla="*/ 711200 w 1075267"/>
                  <a:gd name="connsiteY47" fmla="*/ 1007534 h 4072467"/>
                  <a:gd name="connsiteX48" fmla="*/ 719667 w 1075267"/>
                  <a:gd name="connsiteY48" fmla="*/ 745067 h 4072467"/>
                  <a:gd name="connsiteX49" fmla="*/ 728133 w 1075267"/>
                  <a:gd name="connsiteY49" fmla="*/ 719667 h 4072467"/>
                  <a:gd name="connsiteX50" fmla="*/ 745067 w 1075267"/>
                  <a:gd name="connsiteY50" fmla="*/ 643467 h 4072467"/>
                  <a:gd name="connsiteX51" fmla="*/ 753533 w 1075267"/>
                  <a:gd name="connsiteY51" fmla="*/ 609600 h 4072467"/>
                  <a:gd name="connsiteX52" fmla="*/ 762000 w 1075267"/>
                  <a:gd name="connsiteY52" fmla="*/ 567267 h 4072467"/>
                  <a:gd name="connsiteX53" fmla="*/ 778933 w 1075267"/>
                  <a:gd name="connsiteY53" fmla="*/ 516467 h 4072467"/>
                  <a:gd name="connsiteX54" fmla="*/ 787400 w 1075267"/>
                  <a:gd name="connsiteY54" fmla="*/ 491067 h 4072467"/>
                  <a:gd name="connsiteX55" fmla="*/ 795867 w 1075267"/>
                  <a:gd name="connsiteY55" fmla="*/ 457200 h 4072467"/>
                  <a:gd name="connsiteX56" fmla="*/ 812800 w 1075267"/>
                  <a:gd name="connsiteY56" fmla="*/ 431800 h 4072467"/>
                  <a:gd name="connsiteX57" fmla="*/ 821267 w 1075267"/>
                  <a:gd name="connsiteY57" fmla="*/ 406400 h 4072467"/>
                  <a:gd name="connsiteX58" fmla="*/ 872067 w 1075267"/>
                  <a:gd name="connsiteY58" fmla="*/ 338667 h 4072467"/>
                  <a:gd name="connsiteX59" fmla="*/ 889000 w 1075267"/>
                  <a:gd name="connsiteY59" fmla="*/ 287867 h 4072467"/>
                  <a:gd name="connsiteX60" fmla="*/ 905933 w 1075267"/>
                  <a:gd name="connsiteY60" fmla="*/ 262467 h 4072467"/>
                  <a:gd name="connsiteX61" fmla="*/ 922867 w 1075267"/>
                  <a:gd name="connsiteY61" fmla="*/ 211667 h 4072467"/>
                  <a:gd name="connsiteX62" fmla="*/ 931333 w 1075267"/>
                  <a:gd name="connsiteY62" fmla="*/ 186267 h 4072467"/>
                  <a:gd name="connsiteX63" fmla="*/ 948267 w 1075267"/>
                  <a:gd name="connsiteY63" fmla="*/ 160867 h 4072467"/>
                  <a:gd name="connsiteX64" fmla="*/ 956733 w 1075267"/>
                  <a:gd name="connsiteY64" fmla="*/ 135467 h 4072467"/>
                  <a:gd name="connsiteX65" fmla="*/ 999067 w 1075267"/>
                  <a:gd name="connsiteY65" fmla="*/ 59267 h 4072467"/>
                  <a:gd name="connsiteX66" fmla="*/ 1028139 w 1075267"/>
                  <a:gd name="connsiteY66" fmla="*/ 19790 h 4072467"/>
                  <a:gd name="connsiteX67" fmla="*/ 1075267 w 1075267"/>
                  <a:gd name="connsiteY67" fmla="*/ 0 h 407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75267" h="4072467">
                    <a:moveTo>
                      <a:pt x="1075267" y="0"/>
                    </a:moveTo>
                    <a:lnTo>
                      <a:pt x="1075267" y="4072467"/>
                    </a:lnTo>
                    <a:lnTo>
                      <a:pt x="0" y="4072467"/>
                    </a:lnTo>
                    <a:lnTo>
                      <a:pt x="0" y="3996267"/>
                    </a:lnTo>
                    <a:cubicBezTo>
                      <a:pt x="10083" y="3885362"/>
                      <a:pt x="-1390" y="3932705"/>
                      <a:pt x="25400" y="3852334"/>
                    </a:cubicBezTo>
                    <a:cubicBezTo>
                      <a:pt x="28222" y="3843867"/>
                      <a:pt x="27556" y="3833245"/>
                      <a:pt x="33867" y="3826934"/>
                    </a:cubicBezTo>
                    <a:lnTo>
                      <a:pt x="76200" y="3784600"/>
                    </a:lnTo>
                    <a:cubicBezTo>
                      <a:pt x="79022" y="3776133"/>
                      <a:pt x="80333" y="3767002"/>
                      <a:pt x="84667" y="3759200"/>
                    </a:cubicBezTo>
                    <a:cubicBezTo>
                      <a:pt x="108603" y="3716115"/>
                      <a:pt x="109774" y="3717159"/>
                      <a:pt x="135467" y="3691467"/>
                    </a:cubicBezTo>
                    <a:lnTo>
                      <a:pt x="177800" y="3564467"/>
                    </a:lnTo>
                    <a:cubicBezTo>
                      <a:pt x="184709" y="3543740"/>
                      <a:pt x="190124" y="3523507"/>
                      <a:pt x="203200" y="3505200"/>
                    </a:cubicBezTo>
                    <a:cubicBezTo>
                      <a:pt x="210159" y="3495457"/>
                      <a:pt x="220133" y="3488267"/>
                      <a:pt x="228600" y="3479800"/>
                    </a:cubicBezTo>
                    <a:cubicBezTo>
                      <a:pt x="231422" y="3471333"/>
                      <a:pt x="233076" y="3462382"/>
                      <a:pt x="237067" y="3454400"/>
                    </a:cubicBezTo>
                    <a:cubicBezTo>
                      <a:pt x="241618" y="3445299"/>
                      <a:pt x="249992" y="3438353"/>
                      <a:pt x="254000" y="3429000"/>
                    </a:cubicBezTo>
                    <a:cubicBezTo>
                      <a:pt x="277406" y="3374386"/>
                      <a:pt x="245319" y="3412283"/>
                      <a:pt x="279400" y="3378200"/>
                    </a:cubicBezTo>
                    <a:cubicBezTo>
                      <a:pt x="282222" y="3364089"/>
                      <a:pt x="284081" y="3349750"/>
                      <a:pt x="287867" y="3335867"/>
                    </a:cubicBezTo>
                    <a:cubicBezTo>
                      <a:pt x="292563" y="3318647"/>
                      <a:pt x="299156" y="3302000"/>
                      <a:pt x="304800" y="3285067"/>
                    </a:cubicBezTo>
                    <a:cubicBezTo>
                      <a:pt x="307622" y="3276600"/>
                      <a:pt x="311103" y="3268325"/>
                      <a:pt x="313267" y="3259667"/>
                    </a:cubicBezTo>
                    <a:cubicBezTo>
                      <a:pt x="316089" y="3248378"/>
                      <a:pt x="319295" y="3237178"/>
                      <a:pt x="321733" y="3225800"/>
                    </a:cubicBezTo>
                    <a:cubicBezTo>
                      <a:pt x="327763" y="3197658"/>
                      <a:pt x="331687" y="3169056"/>
                      <a:pt x="338667" y="3141134"/>
                    </a:cubicBezTo>
                    <a:cubicBezTo>
                      <a:pt x="341489" y="3129845"/>
                      <a:pt x="345220" y="3118745"/>
                      <a:pt x="347133" y="3107267"/>
                    </a:cubicBezTo>
                    <a:cubicBezTo>
                      <a:pt x="350874" y="3084823"/>
                      <a:pt x="351530" y="3061920"/>
                      <a:pt x="355600" y="3039534"/>
                    </a:cubicBezTo>
                    <a:cubicBezTo>
                      <a:pt x="357197" y="3030753"/>
                      <a:pt x="361903" y="3022792"/>
                      <a:pt x="364067" y="3014134"/>
                    </a:cubicBezTo>
                    <a:cubicBezTo>
                      <a:pt x="367557" y="3000173"/>
                      <a:pt x="369297" y="2985822"/>
                      <a:pt x="372533" y="2971800"/>
                    </a:cubicBezTo>
                    <a:cubicBezTo>
                      <a:pt x="377766" y="2949123"/>
                      <a:pt x="383823" y="2926645"/>
                      <a:pt x="389467" y="2904067"/>
                    </a:cubicBezTo>
                    <a:cubicBezTo>
                      <a:pt x="400101" y="2861530"/>
                      <a:pt x="394250" y="2881248"/>
                      <a:pt x="406400" y="2844800"/>
                    </a:cubicBezTo>
                    <a:cubicBezTo>
                      <a:pt x="409222" y="2819400"/>
                      <a:pt x="411489" y="2793932"/>
                      <a:pt x="414867" y="2768600"/>
                    </a:cubicBezTo>
                    <a:cubicBezTo>
                      <a:pt x="417136" y="2751584"/>
                      <a:pt x="422228" y="2734931"/>
                      <a:pt x="423333" y="2717800"/>
                    </a:cubicBezTo>
                    <a:cubicBezTo>
                      <a:pt x="427879" y="2647335"/>
                      <a:pt x="427103" y="2576589"/>
                      <a:pt x="431800" y="2506134"/>
                    </a:cubicBezTo>
                    <a:cubicBezTo>
                      <a:pt x="432777" y="2491481"/>
                      <a:pt x="444678" y="2446153"/>
                      <a:pt x="448733" y="2429934"/>
                    </a:cubicBezTo>
                    <a:cubicBezTo>
                      <a:pt x="451555" y="2393245"/>
                      <a:pt x="455392" y="2356620"/>
                      <a:pt x="457200" y="2319867"/>
                    </a:cubicBezTo>
                    <a:cubicBezTo>
                      <a:pt x="463860" y="2184446"/>
                      <a:pt x="466612" y="2048842"/>
                      <a:pt x="474133" y="1913467"/>
                    </a:cubicBezTo>
                    <a:cubicBezTo>
                      <a:pt x="476426" y="1872188"/>
                      <a:pt x="476640" y="1767976"/>
                      <a:pt x="491067" y="1710267"/>
                    </a:cubicBezTo>
                    <a:cubicBezTo>
                      <a:pt x="512910" y="1622896"/>
                      <a:pt x="497135" y="1689664"/>
                      <a:pt x="524933" y="1634067"/>
                    </a:cubicBezTo>
                    <a:cubicBezTo>
                      <a:pt x="528924" y="1626085"/>
                      <a:pt x="529409" y="1616649"/>
                      <a:pt x="533400" y="1608667"/>
                    </a:cubicBezTo>
                    <a:cubicBezTo>
                      <a:pt x="537951" y="1599566"/>
                      <a:pt x="545782" y="1592368"/>
                      <a:pt x="550333" y="1583267"/>
                    </a:cubicBezTo>
                    <a:cubicBezTo>
                      <a:pt x="554324" y="1575285"/>
                      <a:pt x="554809" y="1565849"/>
                      <a:pt x="558800" y="1557867"/>
                    </a:cubicBezTo>
                    <a:cubicBezTo>
                      <a:pt x="569482" y="1536504"/>
                      <a:pt x="576915" y="1531285"/>
                      <a:pt x="592667" y="1515534"/>
                    </a:cubicBezTo>
                    <a:cubicBezTo>
                      <a:pt x="595489" y="1507067"/>
                      <a:pt x="597142" y="1498116"/>
                      <a:pt x="601133" y="1490134"/>
                    </a:cubicBezTo>
                    <a:cubicBezTo>
                      <a:pt x="605684" y="1481032"/>
                      <a:pt x="614059" y="1474087"/>
                      <a:pt x="618067" y="1464734"/>
                    </a:cubicBezTo>
                    <a:cubicBezTo>
                      <a:pt x="622651" y="1454038"/>
                      <a:pt x="623336" y="1442056"/>
                      <a:pt x="626533" y="1430867"/>
                    </a:cubicBezTo>
                    <a:cubicBezTo>
                      <a:pt x="628985" y="1422286"/>
                      <a:pt x="632652" y="1414077"/>
                      <a:pt x="635000" y="1405467"/>
                    </a:cubicBezTo>
                    <a:cubicBezTo>
                      <a:pt x="641123" y="1383015"/>
                      <a:pt x="646289" y="1360312"/>
                      <a:pt x="651933" y="1337734"/>
                    </a:cubicBezTo>
                    <a:cubicBezTo>
                      <a:pt x="654755" y="1326445"/>
                      <a:pt x="658487" y="1315345"/>
                      <a:pt x="660400" y="1303867"/>
                    </a:cubicBezTo>
                    <a:cubicBezTo>
                      <a:pt x="663222" y="1286934"/>
                      <a:pt x="664703" y="1269721"/>
                      <a:pt x="668867" y="1253067"/>
                    </a:cubicBezTo>
                    <a:cubicBezTo>
                      <a:pt x="673196" y="1235751"/>
                      <a:pt x="682299" y="1219770"/>
                      <a:pt x="685800" y="1202267"/>
                    </a:cubicBezTo>
                    <a:cubicBezTo>
                      <a:pt x="696549" y="1148524"/>
                      <a:pt x="690777" y="1173895"/>
                      <a:pt x="702733" y="1126067"/>
                    </a:cubicBezTo>
                    <a:cubicBezTo>
                      <a:pt x="705555" y="1086556"/>
                      <a:pt x="709441" y="1047107"/>
                      <a:pt x="711200" y="1007534"/>
                    </a:cubicBezTo>
                    <a:cubicBezTo>
                      <a:pt x="715087" y="920086"/>
                      <a:pt x="714527" y="832450"/>
                      <a:pt x="719667" y="745067"/>
                    </a:cubicBezTo>
                    <a:cubicBezTo>
                      <a:pt x="720191" y="736158"/>
                      <a:pt x="725681" y="728248"/>
                      <a:pt x="728133" y="719667"/>
                    </a:cubicBezTo>
                    <a:cubicBezTo>
                      <a:pt x="738457" y="683531"/>
                      <a:pt x="736337" y="682752"/>
                      <a:pt x="745067" y="643467"/>
                    </a:cubicBezTo>
                    <a:cubicBezTo>
                      <a:pt x="747591" y="632108"/>
                      <a:pt x="751009" y="620959"/>
                      <a:pt x="753533" y="609600"/>
                    </a:cubicBezTo>
                    <a:cubicBezTo>
                      <a:pt x="756655" y="595552"/>
                      <a:pt x="758214" y="581150"/>
                      <a:pt x="762000" y="567267"/>
                    </a:cubicBezTo>
                    <a:cubicBezTo>
                      <a:pt x="766696" y="550047"/>
                      <a:pt x="773289" y="533400"/>
                      <a:pt x="778933" y="516467"/>
                    </a:cubicBezTo>
                    <a:cubicBezTo>
                      <a:pt x="781755" y="508000"/>
                      <a:pt x="785235" y="499725"/>
                      <a:pt x="787400" y="491067"/>
                    </a:cubicBezTo>
                    <a:cubicBezTo>
                      <a:pt x="790222" y="479778"/>
                      <a:pt x="791283" y="467896"/>
                      <a:pt x="795867" y="457200"/>
                    </a:cubicBezTo>
                    <a:cubicBezTo>
                      <a:pt x="799875" y="447847"/>
                      <a:pt x="808249" y="440901"/>
                      <a:pt x="812800" y="431800"/>
                    </a:cubicBezTo>
                    <a:cubicBezTo>
                      <a:pt x="816791" y="423818"/>
                      <a:pt x="816933" y="414202"/>
                      <a:pt x="821267" y="406400"/>
                    </a:cubicBezTo>
                    <a:cubicBezTo>
                      <a:pt x="845203" y="363315"/>
                      <a:pt x="846374" y="364359"/>
                      <a:pt x="872067" y="338667"/>
                    </a:cubicBezTo>
                    <a:cubicBezTo>
                      <a:pt x="877711" y="321734"/>
                      <a:pt x="879099" y="302719"/>
                      <a:pt x="889000" y="287867"/>
                    </a:cubicBezTo>
                    <a:cubicBezTo>
                      <a:pt x="894644" y="279400"/>
                      <a:pt x="901800" y="271766"/>
                      <a:pt x="905933" y="262467"/>
                    </a:cubicBezTo>
                    <a:cubicBezTo>
                      <a:pt x="913182" y="246156"/>
                      <a:pt x="917223" y="228600"/>
                      <a:pt x="922867" y="211667"/>
                    </a:cubicBezTo>
                    <a:cubicBezTo>
                      <a:pt x="925689" y="203200"/>
                      <a:pt x="926382" y="193693"/>
                      <a:pt x="931333" y="186267"/>
                    </a:cubicBezTo>
                    <a:lnTo>
                      <a:pt x="948267" y="160867"/>
                    </a:lnTo>
                    <a:cubicBezTo>
                      <a:pt x="951089" y="152400"/>
                      <a:pt x="952399" y="143269"/>
                      <a:pt x="956733" y="135467"/>
                    </a:cubicBezTo>
                    <a:cubicBezTo>
                      <a:pt x="1005257" y="48123"/>
                      <a:pt x="979908" y="116743"/>
                      <a:pt x="999067" y="59267"/>
                    </a:cubicBezTo>
                    <a:cubicBezTo>
                      <a:pt x="1000902" y="46423"/>
                      <a:pt x="1000197" y="29104"/>
                      <a:pt x="1028139" y="19790"/>
                    </a:cubicBezTo>
                    <a:cubicBezTo>
                      <a:pt x="1038848" y="16220"/>
                      <a:pt x="1025273" y="2117"/>
                      <a:pt x="1075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364067" y="4308448"/>
            <a:ext cx="186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High School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49004" y="4585447"/>
            <a:ext cx="404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Post-Secondary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Impact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r="3229"/>
          <a:stretch/>
        </p:blipFill>
        <p:spPr>
          <a:xfrm>
            <a:off x="381001" y="2304284"/>
            <a:ext cx="8398932" cy="28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87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 smtClean="0"/>
              <a:t>All Hands Raised &amp; Portland Public Schools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i="1" dirty="0" smtClean="0"/>
              <a:t>Highlights from a Decade of Partnership</a:t>
            </a:r>
            <a:endParaRPr lang="en-US" sz="18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PARTNERING FOR COLLECTIVE IMPACT</a:t>
            </a:r>
          </a:p>
          <a:p>
            <a:r>
              <a:rPr lang="en-US" sz="2000" dirty="0" smtClean="0"/>
              <a:t>Facilitated </a:t>
            </a:r>
            <a:r>
              <a:rPr lang="en-US" sz="2000" b="1" dirty="0" smtClean="0"/>
              <a:t>6 Site Teams </a:t>
            </a:r>
            <a:r>
              <a:rPr lang="en-US" sz="2000" dirty="0" smtClean="0"/>
              <a:t>over the last 5 years driving measurable improvement in student outcomes</a:t>
            </a:r>
          </a:p>
          <a:p>
            <a:r>
              <a:rPr lang="en-US" sz="2000" dirty="0" smtClean="0"/>
              <a:t>Coordinated </a:t>
            </a:r>
            <a:r>
              <a:rPr lang="en-US" sz="2000" b="1" dirty="0" smtClean="0"/>
              <a:t>Ninth Grade Counts </a:t>
            </a:r>
            <a:r>
              <a:rPr lang="en-US" sz="2000" dirty="0" smtClean="0"/>
              <a:t>network of summer transition programs </a:t>
            </a:r>
            <a:r>
              <a:rPr lang="en-US" sz="2000" b="1" dirty="0" smtClean="0"/>
              <a:t>serving 4,000+ PPS </a:t>
            </a:r>
            <a:r>
              <a:rPr lang="en-US" sz="2000" dirty="0" smtClean="0"/>
              <a:t>students over 10 years</a:t>
            </a:r>
          </a:p>
          <a:p>
            <a:r>
              <a:rPr lang="en-US" sz="2000" dirty="0" smtClean="0"/>
              <a:t>Released </a:t>
            </a:r>
            <a:r>
              <a:rPr lang="en-US" sz="2000" b="1" dirty="0" smtClean="0"/>
              <a:t>Four Chapters </a:t>
            </a:r>
            <a:r>
              <a:rPr lang="en-US" sz="2000" dirty="0" smtClean="0"/>
              <a:t>highlighting data and collaborative action county-wide</a:t>
            </a:r>
          </a:p>
          <a:p>
            <a:r>
              <a:rPr lang="en-US" sz="2000" dirty="0" smtClean="0"/>
              <a:t>Showcased </a:t>
            </a:r>
            <a:r>
              <a:rPr lang="en-US" sz="2000" b="1" dirty="0" smtClean="0"/>
              <a:t>PPS achievements in national </a:t>
            </a:r>
            <a:r>
              <a:rPr lang="en-US" sz="2000" b="1" dirty="0" err="1" smtClean="0"/>
              <a:t>StriveTogether</a:t>
            </a:r>
            <a:r>
              <a:rPr lang="en-US" sz="2000" b="1" dirty="0" smtClean="0"/>
              <a:t> Cradle to Career Network</a:t>
            </a:r>
            <a:r>
              <a:rPr lang="en-US" sz="2000" dirty="0" smtClean="0"/>
              <a:t>, building on PPS’s racial equity leadership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PORTLAND PUBLIC SCHOOLS FOUNDATION &amp; THE PPS PARENT FUND</a:t>
            </a:r>
          </a:p>
          <a:p>
            <a:r>
              <a:rPr lang="en-US" sz="2000" dirty="0" smtClean="0"/>
              <a:t>Managed </a:t>
            </a:r>
            <a:r>
              <a:rPr lang="en-US" sz="2000" b="1" dirty="0" smtClean="0"/>
              <a:t>$33.6 million </a:t>
            </a:r>
            <a:r>
              <a:rPr lang="en-US" sz="2000" dirty="0" smtClean="0"/>
              <a:t>raised by PPS Parents through Local School Foundations</a:t>
            </a:r>
          </a:p>
          <a:p>
            <a:r>
              <a:rPr lang="en-US" sz="2000" dirty="0" smtClean="0"/>
              <a:t>Distributed </a:t>
            </a:r>
            <a:r>
              <a:rPr lang="en-US" sz="2000" b="1" dirty="0" smtClean="0"/>
              <a:t>$10.5 million</a:t>
            </a:r>
            <a:r>
              <a:rPr lang="en-US" sz="2000" dirty="0" smtClean="0"/>
              <a:t> directed through 448 PPS Parent Fund Awards to PPS Schools </a:t>
            </a:r>
          </a:p>
          <a:p>
            <a:r>
              <a:rPr lang="en-US" sz="2000" dirty="0" smtClean="0"/>
              <a:t>Provided </a:t>
            </a:r>
            <a:r>
              <a:rPr lang="en-US" sz="2000" b="1" dirty="0" smtClean="0"/>
              <a:t>$1.4 million </a:t>
            </a:r>
            <a:r>
              <a:rPr lang="en-US" sz="2000" dirty="0" smtClean="0"/>
              <a:t>of in-kind services to PPS parents &amp; schools</a:t>
            </a:r>
            <a:endParaRPr lang="en-US" sz="20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1732085"/>
            <a:ext cx="8389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4659923"/>
            <a:ext cx="8389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63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14" y="4386260"/>
            <a:ext cx="3586037" cy="58603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Questions?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@allhandsraised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Community-Wide Indicators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2" y="2469893"/>
            <a:ext cx="8372873" cy="2959614"/>
          </a:xfrm>
        </p:spPr>
      </p:pic>
    </p:spTree>
    <p:extLst>
      <p:ext uri="{BB962C8B-B14F-4D97-AF65-F5344CB8AC3E}">
        <p14:creationId xmlns:p14="http://schemas.microsoft.com/office/powerpoint/2010/main" val="329422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0" r="5568"/>
          <a:stretch/>
        </p:blipFill>
        <p:spPr>
          <a:xfrm>
            <a:off x="381001" y="1219200"/>
            <a:ext cx="3733800" cy="1871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School District Demographics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5205" r="5305" b="2738"/>
          <a:stretch/>
        </p:blipFill>
        <p:spPr>
          <a:xfrm>
            <a:off x="330199" y="3358942"/>
            <a:ext cx="5867401" cy="308186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 r="2748" b="2803"/>
          <a:stretch/>
        </p:blipFill>
        <p:spPr>
          <a:xfrm>
            <a:off x="4330720" y="1113564"/>
            <a:ext cx="4466148" cy="30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7750" y="1414463"/>
            <a:ext cx="3905250" cy="5070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Multnomah County’s Class of 2011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"/>
          <a:stretch/>
        </p:blipFill>
        <p:spPr>
          <a:xfrm>
            <a:off x="381001" y="1389715"/>
            <a:ext cx="3924299" cy="5098065"/>
          </a:xfrm>
        </p:spPr>
      </p:pic>
      <p:sp>
        <p:nvSpPr>
          <p:cNvPr id="11" name="TextBox 10"/>
          <p:cNvSpPr txBox="1"/>
          <p:nvPr/>
        </p:nvSpPr>
        <p:spPr>
          <a:xfrm>
            <a:off x="5143500" y="1687543"/>
            <a:ext cx="33337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/>
              <a:t>And if you break down that average of 24 students who completed post-secondary by race, it looks more like: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/>
              <a:t>8</a:t>
            </a:r>
            <a:br>
              <a:rPr lang="en-US" sz="2400" b="1" dirty="0" smtClean="0"/>
            </a:br>
            <a:r>
              <a:rPr lang="en-US" sz="1400" dirty="0" smtClean="0"/>
              <a:t>American Indian/Alaska Native students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/>
              <a:t>36</a:t>
            </a:r>
            <a:br>
              <a:rPr lang="en-US" sz="2400" b="1" dirty="0" smtClean="0"/>
            </a:br>
            <a:r>
              <a:rPr lang="en-US" sz="1400" dirty="0" smtClean="0"/>
              <a:t>Asian/Pacific Islander students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/>
              <a:t>13</a:t>
            </a:r>
            <a:br>
              <a:rPr lang="en-US" sz="2400" b="1" dirty="0" smtClean="0"/>
            </a:br>
            <a:r>
              <a:rPr lang="en-US" sz="1400" dirty="0" smtClean="0"/>
              <a:t>Black/African American students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/>
              <a:t>12</a:t>
            </a:r>
            <a:br>
              <a:rPr lang="en-US" sz="2400" b="1" dirty="0" smtClean="0"/>
            </a:br>
            <a:r>
              <a:rPr lang="en-US" sz="1400" dirty="0" smtClean="0"/>
              <a:t>Latino students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/>
              <a:t>27</a:t>
            </a:r>
            <a:br>
              <a:rPr lang="en-US" sz="2400" b="1" dirty="0" smtClean="0"/>
            </a:br>
            <a:r>
              <a:rPr lang="en-US" sz="1400" dirty="0" smtClean="0"/>
              <a:t>White students</a:t>
            </a:r>
          </a:p>
        </p:txBody>
      </p:sp>
      <p:sp>
        <p:nvSpPr>
          <p:cNvPr id="13" name="Isosceles Triangle 12"/>
          <p:cNvSpPr/>
          <p:nvPr/>
        </p:nvSpPr>
        <p:spPr>
          <a:xfrm rot="16200000">
            <a:off x="4373578" y="5413360"/>
            <a:ext cx="558770" cy="69532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5599"/>
            <a:ext cx="7340600" cy="515678"/>
          </a:xfrm>
        </p:spPr>
        <p:txBody>
          <a:bodyPr anchor="t"/>
          <a:lstStyle/>
          <a:p>
            <a:r>
              <a:rPr lang="en-US" dirty="0" smtClean="0"/>
              <a:t>Our Focus Areas</a:t>
            </a:r>
            <a:endParaRPr lang="en-US" b="0" dirty="0"/>
          </a:p>
        </p:txBody>
      </p:sp>
      <p:grpSp>
        <p:nvGrpSpPr>
          <p:cNvPr id="44" name="Group 43"/>
          <p:cNvGrpSpPr/>
          <p:nvPr/>
        </p:nvGrpSpPr>
        <p:grpSpPr>
          <a:xfrm>
            <a:off x="8345604" y="1502493"/>
            <a:ext cx="320040" cy="4894414"/>
            <a:chOff x="412869" y="1428710"/>
            <a:chExt cx="320040" cy="48944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1428710"/>
              <a:ext cx="320040" cy="3203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1780909"/>
              <a:ext cx="320040" cy="3203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2133108"/>
              <a:ext cx="320040" cy="3200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2484956"/>
              <a:ext cx="320040" cy="3203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2837155"/>
              <a:ext cx="320040" cy="3200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3189003"/>
              <a:ext cx="320040" cy="3200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3540851"/>
              <a:ext cx="320040" cy="3196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3892345"/>
              <a:ext cx="320040" cy="3200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4244193"/>
              <a:ext cx="320040" cy="3200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4596041"/>
              <a:ext cx="320040" cy="3200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4947889"/>
              <a:ext cx="320040" cy="31968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5299383"/>
              <a:ext cx="320040" cy="3200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5651231"/>
              <a:ext cx="320040" cy="32004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69" y="6003084"/>
              <a:ext cx="320040" cy="32004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81000" y="1452042"/>
            <a:ext cx="7696199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/>
              <a:t>Reducing Disproportionate </a:t>
            </a:r>
            <a:r>
              <a:rPr lang="en-US" sz="1900" b="1" dirty="0" smtClean="0"/>
              <a:t>Discipline &amp; Building Positive School Culture </a:t>
            </a:r>
            <a:endParaRPr lang="en-US" sz="1900" b="1" dirty="0"/>
          </a:p>
        </p:txBody>
      </p:sp>
      <p:sp>
        <p:nvSpPr>
          <p:cNvPr id="37" name="Rectangle 36"/>
          <p:cNvSpPr/>
          <p:nvPr/>
        </p:nvSpPr>
        <p:spPr>
          <a:xfrm>
            <a:off x="381000" y="2177973"/>
            <a:ext cx="7696199" cy="640080"/>
          </a:xfrm>
          <a:prstGeom prst="rect">
            <a:avLst/>
          </a:prstGeom>
          <a:solidFill>
            <a:srgbClr val="BBC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/>
              <a:t>Building Bridges Into Kindergarten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1000" y="2903904"/>
            <a:ext cx="7696199" cy="64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/>
              <a:t>Improving Student Attendance &amp; Engagement</a:t>
            </a:r>
            <a:endParaRPr lang="en-US" sz="1900" b="1" dirty="0"/>
          </a:p>
        </p:txBody>
      </p:sp>
      <p:sp>
        <p:nvSpPr>
          <p:cNvPr id="39" name="Rectangle 38"/>
          <p:cNvSpPr/>
          <p:nvPr/>
        </p:nvSpPr>
        <p:spPr>
          <a:xfrm>
            <a:off x="381000" y="3629835"/>
            <a:ext cx="7696199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/>
              <a:t>Helping Ninth Graders Stay On Track</a:t>
            </a:r>
            <a:endParaRPr lang="en-US" sz="1900" b="1" dirty="0"/>
          </a:p>
        </p:txBody>
      </p:sp>
      <p:sp>
        <p:nvSpPr>
          <p:cNvPr id="40" name="Rectangle 39"/>
          <p:cNvSpPr/>
          <p:nvPr/>
        </p:nvSpPr>
        <p:spPr>
          <a:xfrm>
            <a:off x="381000" y="4355766"/>
            <a:ext cx="7696199" cy="64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/>
              <a:t>Increasing Access to Post-Secondary Education</a:t>
            </a:r>
            <a:endParaRPr lang="en-US" sz="1900" b="1" dirty="0"/>
          </a:p>
        </p:txBody>
      </p:sp>
      <p:sp>
        <p:nvSpPr>
          <p:cNvPr id="41" name="Rectangle 40"/>
          <p:cNvSpPr/>
          <p:nvPr/>
        </p:nvSpPr>
        <p:spPr>
          <a:xfrm>
            <a:off x="381000" y="5081697"/>
            <a:ext cx="7696199" cy="64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/>
              <a:t>Improving Post-Secondary Completion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1000" y="5807629"/>
            <a:ext cx="7696199" cy="64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/>
              <a:t>Forging Pathways From School to Careers</a:t>
            </a:r>
          </a:p>
        </p:txBody>
      </p:sp>
    </p:spTree>
    <p:extLst>
      <p:ext uri="{BB962C8B-B14F-4D97-AF65-F5344CB8AC3E}">
        <p14:creationId xmlns:p14="http://schemas.microsoft.com/office/powerpoint/2010/main" val="297974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Community Site Teams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48" r="-3380" b="15158"/>
          <a:stretch/>
        </p:blipFill>
        <p:spPr>
          <a:xfrm>
            <a:off x="111096" y="1528905"/>
            <a:ext cx="9232572" cy="50684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37" y="1183285"/>
            <a:ext cx="3093726" cy="15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Community Site Teams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870" r="52018" b="23993"/>
          <a:stretch/>
        </p:blipFill>
        <p:spPr>
          <a:xfrm>
            <a:off x="443268" y="1183285"/>
            <a:ext cx="4236293" cy="55692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22" y="3618754"/>
            <a:ext cx="3093726" cy="15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4" b="1155"/>
          <a:stretch/>
        </p:blipFill>
        <p:spPr>
          <a:xfrm>
            <a:off x="2353261" y="331384"/>
            <a:ext cx="4437478" cy="6526616"/>
          </a:xfrm>
        </p:spPr>
      </p:pic>
    </p:spTree>
    <p:extLst>
      <p:ext uri="{BB962C8B-B14F-4D97-AF65-F5344CB8AC3E}">
        <p14:creationId xmlns:p14="http://schemas.microsoft.com/office/powerpoint/2010/main" val="2211712818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04">
  <a:themeElements>
    <a:clrScheme name="Chapter 04 Theme">
      <a:dk1>
        <a:srgbClr val="000000"/>
      </a:dk1>
      <a:lt1>
        <a:srgbClr val="FFFFFF"/>
      </a:lt1>
      <a:dk2>
        <a:srgbClr val="BBCF63"/>
      </a:dk2>
      <a:lt2>
        <a:srgbClr val="808182"/>
      </a:lt2>
      <a:accent1>
        <a:srgbClr val="9FCCD1"/>
      </a:accent1>
      <a:accent2>
        <a:srgbClr val="D46C62"/>
      </a:accent2>
      <a:accent3>
        <a:srgbClr val="68B4A5"/>
      </a:accent3>
      <a:accent4>
        <a:srgbClr val="F18F20"/>
      </a:accent4>
      <a:accent5>
        <a:srgbClr val="E9C42C"/>
      </a:accent5>
      <a:accent6>
        <a:srgbClr val="EC5A37"/>
      </a:accent6>
      <a:hlink>
        <a:srgbClr val="68B4A6"/>
      </a:hlink>
      <a:folHlink>
        <a:srgbClr val="D46C6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3025</TotalTime>
  <Words>455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Chapter 04</vt:lpstr>
      <vt:lpstr>Portland Public Schools Board Presentation</vt:lpstr>
      <vt:lpstr>Collective Impact</vt:lpstr>
      <vt:lpstr>Community-Wide Indicators</vt:lpstr>
      <vt:lpstr>School District Demographics</vt:lpstr>
      <vt:lpstr>Multnomah County’s Class of 2011</vt:lpstr>
      <vt:lpstr>Our Focus Areas</vt:lpstr>
      <vt:lpstr>School Community Site Teams</vt:lpstr>
      <vt:lpstr>School Community Site Teams</vt:lpstr>
      <vt:lpstr>Our Structure</vt:lpstr>
      <vt:lpstr>PPS Site Teams</vt:lpstr>
      <vt:lpstr>Increasing Post-Secondary Access at Franklin High</vt:lpstr>
      <vt:lpstr>Mapping Improvement Strategies at Franklin High School (Using School-level Data)</vt:lpstr>
      <vt:lpstr>FAFSA Completion Best Practices</vt:lpstr>
      <vt:lpstr>Shared Learning Across Districts</vt:lpstr>
      <vt:lpstr>County-Wide FAFSA Completion Rates</vt:lpstr>
      <vt:lpstr>Where Do Franklin Grads Enroll? Percentage of Students who Enrolled within 4 Months of Graduation, Class of 2016</vt:lpstr>
      <vt:lpstr>Post-Secondary Enrollment Rate Percentage of Students who Enrolled within 16 Months of Graduation </vt:lpstr>
      <vt:lpstr>Bridging the Gap</vt:lpstr>
      <vt:lpstr>Bridging the Gap</vt:lpstr>
      <vt:lpstr>All Hands Raised &amp; Portland Public Schools  Highlights from a Decade of Partnership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Tessa Franzese</dc:creator>
  <cp:lastModifiedBy>Tessa Franzese</cp:lastModifiedBy>
  <cp:revision>154</cp:revision>
  <cp:lastPrinted>2019-05-22T17:39:30Z</cp:lastPrinted>
  <dcterms:created xsi:type="dcterms:W3CDTF">2019-04-11T21:29:06Z</dcterms:created>
  <dcterms:modified xsi:type="dcterms:W3CDTF">2019-05-22T23:04:12Z</dcterms:modified>
</cp:coreProperties>
</file>